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33CC"/>
    <a:srgbClr val="3399FF"/>
    <a:srgbClr val="33CCFF"/>
    <a:srgbClr val="FFCC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243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6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084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764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266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869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675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008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04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58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95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97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D5495-55C5-4B32-9C6E-B28E8E2A0493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654D8-3AF5-42D6-A3C6-E50B503DAA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1624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-31850" y="0"/>
            <a:ext cx="6889850" cy="1691253"/>
          </a:xfrm>
          <a:prstGeom prst="rect">
            <a:avLst/>
          </a:prstGeom>
          <a:solidFill>
            <a:srgbClr val="33CCFF">
              <a:alpha val="6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24134" y="1730728"/>
            <a:ext cx="6375822" cy="8526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運動不足の方はもちろん、『どう運動をしていいかわからない』</a:t>
            </a:r>
            <a:endParaRPr lang="en-US" altLang="ja-JP" b="1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ja-JP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『うまく続かない』という方も</a:t>
            </a:r>
            <a:r>
              <a:rPr lang="ja-JP" altLang="en-US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、</a:t>
            </a:r>
            <a:r>
              <a:rPr lang="ja-JP" altLang="ja-JP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ぜひご参加ください！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-411408" y="521219"/>
            <a:ext cx="70113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ln w="0"/>
                <a:latin typeface="BIZ UDP新丸ゴ" panose="020F0400000000000000" pitchFamily="50" charset="-128"/>
                <a:ea typeface="BIZ UDP新丸ゴ" panose="020F0400000000000000" pitchFamily="50" charset="-128"/>
              </a:rPr>
              <a:t>運 動 教 室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8526015"/>
            <a:ext cx="6858000" cy="1384995"/>
          </a:xfrm>
          <a:prstGeom prst="rect">
            <a:avLst/>
          </a:prstGeom>
          <a:solidFill>
            <a:srgbClr val="33CCFF">
              <a:alpha val="62000"/>
            </a:srgb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ja-JP" sz="16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《</a:t>
            </a:r>
            <a:r>
              <a:rPr lang="ja-JP" altLang="en-US" sz="16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お申し込み・お問合せ先</a:t>
            </a:r>
            <a:r>
              <a:rPr lang="en-US" altLang="ja-JP" sz="16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》</a:t>
            </a:r>
            <a:r>
              <a:rPr lang="ja-JP" altLang="en-US" sz="16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</a:t>
            </a:r>
            <a:endParaRPr lang="en-US" altLang="ja-JP" sz="1600" b="1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行方市健康増進課（行方市保健センター）</a:t>
            </a:r>
            <a:r>
              <a:rPr lang="ja-JP" altLang="en-US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</a:t>
            </a:r>
            <a:endParaRPr lang="en-US" altLang="ja-JP" sz="16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ＴＥＬ：</a:t>
            </a:r>
            <a:r>
              <a:rPr lang="en-US" altLang="ja-JP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0291-34-6200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</a:t>
            </a:r>
            <a:r>
              <a:rPr lang="ja-JP" altLang="en-US" sz="15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受付時間</a:t>
            </a:r>
            <a:r>
              <a:rPr lang="en-US" altLang="ja-JP" sz="15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8</a:t>
            </a:r>
            <a:r>
              <a:rPr lang="ja-JP" altLang="en-US" sz="15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：</a:t>
            </a:r>
            <a:r>
              <a:rPr lang="en-US" altLang="ja-JP" sz="15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30</a:t>
            </a:r>
            <a:r>
              <a:rPr lang="ja-JP" altLang="en-US" sz="15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～</a:t>
            </a:r>
            <a:r>
              <a:rPr lang="en-US" altLang="ja-JP" sz="15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17</a:t>
            </a:r>
            <a:r>
              <a:rPr lang="ja-JP" altLang="en-US" sz="15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：</a:t>
            </a:r>
            <a:r>
              <a:rPr lang="en-US" altLang="ja-JP" sz="15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15</a:t>
            </a:r>
            <a:r>
              <a:rPr lang="ja-JP" altLang="en-US" sz="15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（土日・祝日除く）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 rot="20981635">
            <a:off x="-185020" y="159841"/>
            <a:ext cx="2523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新丸ゴ" panose="020F0400000000000000" pitchFamily="50" charset="-128"/>
                <a:ea typeface="BIZ UDP新丸ゴ" panose="020F0400000000000000" pitchFamily="50" charset="-128"/>
              </a:rPr>
              <a:t>体力アップの</a:t>
            </a:r>
            <a:endParaRPr kumimoji="1" lang="en-US" altLang="ja-JP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991804" y="2645081"/>
            <a:ext cx="5947615" cy="1491177"/>
          </a:xfrm>
          <a:prstGeom prst="rect">
            <a:avLst/>
          </a:prstGeom>
          <a:noFill/>
          <a:ln w="38100">
            <a:noFill/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７月２日 ・ ９日 ・ </a:t>
            </a:r>
            <a:r>
              <a:rPr lang="en-US" altLang="ja-JP" sz="2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1</a:t>
            </a:r>
            <a:r>
              <a:rPr lang="ja-JP" altLang="en-US" sz="2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６日 ・ </a:t>
            </a:r>
            <a:r>
              <a:rPr lang="en-US" altLang="ja-JP" sz="2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2</a:t>
            </a:r>
            <a:r>
              <a:rPr lang="ja-JP" altLang="en-US" sz="2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３日 ・ ３０日</a:t>
            </a:r>
            <a:endParaRPr lang="en-US" altLang="ja-JP" sz="2200" b="1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８月６日　</a:t>
            </a:r>
            <a:r>
              <a:rPr lang="en-US" altLang="ja-JP" sz="2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【</a:t>
            </a:r>
            <a:r>
              <a:rPr lang="ja-JP" altLang="en-US" sz="2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すべて木曜日</a:t>
            </a:r>
            <a:r>
              <a:rPr lang="en-US" altLang="ja-JP" sz="2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】</a:t>
            </a:r>
            <a:r>
              <a:rPr lang="ja-JP" altLang="en-US" sz="2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全６回</a:t>
            </a:r>
            <a:endParaRPr lang="en-US" altLang="ja-JP" sz="22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教室　</a:t>
            </a:r>
            <a:r>
              <a:rPr lang="en-US" altLang="zh-TW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18</a:t>
            </a:r>
            <a:r>
              <a:rPr lang="zh-TW" altLang="en-US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：</a:t>
            </a:r>
            <a:r>
              <a:rPr lang="en-US" altLang="ja-JP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30</a:t>
            </a:r>
            <a:r>
              <a:rPr lang="zh-TW" altLang="en-US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～</a:t>
            </a:r>
            <a:r>
              <a:rPr lang="en-US" altLang="ja-JP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20</a:t>
            </a:r>
            <a:r>
              <a:rPr lang="zh-TW" altLang="en-US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：</a:t>
            </a:r>
            <a:r>
              <a:rPr lang="en-US" altLang="ja-JP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0</a:t>
            </a:r>
            <a:r>
              <a:rPr lang="en-US" altLang="zh-TW" sz="20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0</a:t>
            </a:r>
            <a:r>
              <a:rPr lang="zh-TW" altLang="en-US" sz="20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</a:t>
            </a:r>
            <a:r>
              <a:rPr lang="zh-TW" altLang="en-US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（受付</a:t>
            </a:r>
            <a:r>
              <a:rPr lang="en-US" altLang="zh-TW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18</a:t>
            </a:r>
            <a:r>
              <a:rPr lang="zh-TW" altLang="en-US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：</a:t>
            </a:r>
            <a:r>
              <a:rPr lang="en-US" altLang="ja-JP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00</a:t>
            </a:r>
            <a:r>
              <a:rPr lang="zh-TW" altLang="en-US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～）</a:t>
            </a:r>
            <a:endParaRPr lang="en-US" altLang="zh-TW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</p:txBody>
      </p:sp>
      <p:sp>
        <p:nvSpPr>
          <p:cNvPr id="22" name="フローチャート: 結合子 21"/>
          <p:cNvSpPr/>
          <p:nvPr/>
        </p:nvSpPr>
        <p:spPr>
          <a:xfrm>
            <a:off x="54356" y="2782632"/>
            <a:ext cx="1022439" cy="919014"/>
          </a:xfrm>
          <a:prstGeom prst="flowChartConnector">
            <a:avLst/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日 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6517" y="4044033"/>
            <a:ext cx="6691483" cy="4485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【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講 　　 師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】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水戸協同病院　理学療法士　</a:t>
            </a:r>
            <a:r>
              <a:rPr lang="ja-JP" altLang="en-US" sz="32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藤田 義隆　氏</a:t>
            </a:r>
            <a:endParaRPr lang="en-US" altLang="ja-JP" sz="1500" b="1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500" b="1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【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人　  　数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】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20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名（定員になり次第締切）</a:t>
            </a:r>
            <a:endParaRPr lang="en-US" altLang="ja-JP" sz="1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500" b="1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500" b="1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【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対　　　象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】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市内在住でおおむね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64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歳までの運動習慣を身につけたい方</a:t>
            </a:r>
            <a:endParaRPr lang="en-US" altLang="ja-JP" sz="1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　　　　</a:t>
            </a:r>
            <a:r>
              <a:rPr lang="ja-JP" altLang="en-US" sz="13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       （体力に自信のある方は</a:t>
            </a:r>
            <a:r>
              <a:rPr lang="en-US" altLang="ja-JP" sz="13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70</a:t>
            </a:r>
            <a:r>
              <a:rPr lang="ja-JP" altLang="en-US" sz="13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歳まで可）　</a:t>
            </a:r>
            <a:r>
              <a:rPr lang="en-US" altLang="ja-JP" sz="13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※</a:t>
            </a:r>
            <a:r>
              <a:rPr lang="ja-JP" altLang="en-US" sz="13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原則、毎回参加できる方　　</a:t>
            </a:r>
            <a:endParaRPr lang="en-US" altLang="ja-JP" sz="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【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場　  　所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】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行方市保健センター（行方市山田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3282-10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）</a:t>
            </a:r>
            <a:endParaRPr lang="en-US" altLang="ja-JP" sz="1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【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参 加 費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】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 無料</a:t>
            </a:r>
            <a:endParaRPr lang="en-US" altLang="ja-JP" sz="1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endParaRPr lang="en-US" altLang="ja-JP" sz="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zh-TW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【</a:t>
            </a:r>
            <a:r>
              <a:rPr lang="zh-TW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申込期間</a:t>
            </a:r>
            <a:r>
              <a:rPr lang="en-US" altLang="zh-TW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】</a:t>
            </a:r>
            <a:r>
              <a:rPr lang="zh-TW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令和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8</a:t>
            </a:r>
            <a:r>
              <a:rPr lang="zh-TW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年６月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８</a:t>
            </a:r>
            <a:r>
              <a:rPr lang="zh-TW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日（月）～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19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日（金）　</a:t>
            </a:r>
            <a:endParaRPr lang="en-US" altLang="ja-JP" sz="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【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申込方法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】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電話　または　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QR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コードから⇒⇒</a:t>
            </a:r>
            <a:endParaRPr lang="en-US" altLang="ja-JP" sz="1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【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そ の 他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】  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・初めて参加される方を優先</a:t>
            </a:r>
            <a:endParaRPr lang="en-US" altLang="ja-JP" sz="1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　　　　　　　・今年度は、体力アップの運動教室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【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冬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】(R9.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１～２月</a:t>
            </a:r>
            <a:r>
              <a:rPr lang="en-US" altLang="ja-JP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)</a:t>
            </a:r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もあります！　　　　　　　　　　　　　　　　　</a:t>
            </a:r>
            <a:endParaRPr lang="en-US" altLang="ja-JP" sz="1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  <a:p>
            <a:r>
              <a:rPr lang="ja-JP" altLang="en-US" sz="1500" dirty="0">
                <a:latin typeface="BIZ UDP新丸ゴ" panose="020F0400000000000000" pitchFamily="50" charset="-128"/>
                <a:ea typeface="BIZ UDP新丸ゴ" panose="020F0400000000000000" pitchFamily="50" charset="-128"/>
              </a:rPr>
              <a:t>　　　　　　　　　　　　　　　　　　　　　　　　　　　　　　　　　　　　　　　　（別途要申込）</a:t>
            </a:r>
            <a:endParaRPr lang="en-US" altLang="ja-JP" sz="1500" dirty="0">
              <a:latin typeface="BIZ UDP新丸ゴ" panose="020F0400000000000000" pitchFamily="50" charset="-128"/>
              <a:ea typeface="BIZ UDP新丸ゴ" panose="020F0400000000000000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83258" y="4197942"/>
            <a:ext cx="6691483" cy="4297778"/>
          </a:xfrm>
          <a:prstGeom prst="roundRect">
            <a:avLst>
              <a:gd name="adj" fmla="val 6945"/>
            </a:avLst>
          </a:prstGeom>
          <a:noFill/>
          <a:ln w="38100">
            <a:solidFill>
              <a:srgbClr val="0033CC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defTabSz="996864" eaLnBrk="1" hangingPunct="1">
              <a:lnSpc>
                <a:spcPct val="150000"/>
              </a:lnSpc>
              <a:defRPr/>
            </a:pPr>
            <a:endParaRPr lang="ja-JP" altLang="en-US" sz="1300" dirty="0">
              <a:solidFill>
                <a:prstClr val="black"/>
              </a:solidFill>
              <a:latin typeface="BIZ UDP新丸ゴ Light" panose="020F0300000000000000" pitchFamily="50" charset="-128"/>
              <a:ea typeface="BIZ UDP新丸ゴ Light" panose="020F0300000000000000" pitchFamily="50" charset="-128"/>
            </a:endParaRPr>
          </a:p>
          <a:p>
            <a:pPr defTabSz="996864" eaLnBrk="1" hangingPunct="1">
              <a:lnSpc>
                <a:spcPct val="150000"/>
              </a:lnSpc>
              <a:defRPr/>
            </a:pPr>
            <a:endParaRPr lang="en-US" altLang="ja-JP" sz="1761" dirty="0">
              <a:solidFill>
                <a:prstClr val="black"/>
              </a:solidFill>
              <a:latin typeface="BIZ UDP新丸ゴ Light" panose="020F0300000000000000" pitchFamily="50" charset="-128"/>
              <a:ea typeface="BIZ UDP新丸ゴ Light" panose="020F0300000000000000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151" y="2512593"/>
            <a:ext cx="1332849" cy="1725371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FF34348-3C92-B4DF-0917-D834AB77BEC3}"/>
              </a:ext>
            </a:extLst>
          </p:cNvPr>
          <p:cNvSpPr/>
          <p:nvPr/>
        </p:nvSpPr>
        <p:spPr>
          <a:xfrm>
            <a:off x="5150734" y="738361"/>
            <a:ext cx="2002420" cy="793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IZ UDP黎ミン Heavy" panose="02020900000000000000" pitchFamily="18" charset="-128"/>
                <a:ea typeface="BIZ UDP黎ミン Heavy" panose="02020900000000000000" pitchFamily="18" charset="-128"/>
              </a:rPr>
              <a:t>【</a:t>
            </a:r>
            <a:r>
              <a:rPr kumimoji="1" lang="ja-JP" altLang="en-US" sz="7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IZ UDP黎ミン Heavy" panose="02020900000000000000" pitchFamily="18" charset="-128"/>
                <a:ea typeface="BIZ UDP黎ミン Heavy" panose="02020900000000000000" pitchFamily="18" charset="-128"/>
              </a:rPr>
              <a:t>夏</a:t>
            </a:r>
            <a:r>
              <a:rPr kumimoji="1" lang="en-US" altLang="ja-JP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IZ UDP黎ミン Heavy" panose="02020900000000000000" pitchFamily="18" charset="-128"/>
                <a:ea typeface="BIZ UDP黎ミン Heavy" panose="02020900000000000000" pitchFamily="18" charset="-128"/>
              </a:rPr>
              <a:t>】</a:t>
            </a:r>
            <a:endParaRPr kumimoji="1" lang="ja-JP" altLang="en-US" sz="7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BIZ UDP黎ミン Heavy" panose="02020900000000000000" pitchFamily="18" charset="-128"/>
              <a:ea typeface="BIZ UDP黎ミン Heavy" panose="02020900000000000000" pitchFamily="18" charset="-128"/>
            </a:endParaRPr>
          </a:p>
        </p:txBody>
      </p: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9542C5D7-BC63-E7BC-841C-E539D8CE8852}"/>
              </a:ext>
            </a:extLst>
          </p:cNvPr>
          <p:cNvSpPr/>
          <p:nvPr/>
        </p:nvSpPr>
        <p:spPr>
          <a:xfrm>
            <a:off x="3628669" y="4813449"/>
            <a:ext cx="3051239" cy="620664"/>
          </a:xfrm>
          <a:prstGeom prst="wedgeRoundRectCallout">
            <a:avLst>
              <a:gd name="adj1" fmla="val -2432"/>
              <a:gd name="adj2" fmla="val -65589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新丸ゴ Heavy" panose="020F0900000000000000" pitchFamily="50" charset="-128"/>
                <a:ea typeface="BIZ UDP新丸ゴ Heavy" panose="020F0900000000000000" pitchFamily="50" charset="-128"/>
              </a:rPr>
              <a:t>毎晩</a:t>
            </a:r>
            <a:r>
              <a:rPr kumimoji="1" lang="en-US" altLang="ja-JP" sz="1400" dirty="0">
                <a:solidFill>
                  <a:schemeClr val="tx1"/>
                </a:solidFill>
                <a:latin typeface="BIZ UDP新丸ゴ Heavy" panose="020F0900000000000000" pitchFamily="50" charset="-128"/>
                <a:ea typeface="BIZ UDP新丸ゴ Heavy" panose="020F0900000000000000" pitchFamily="50" charset="-128"/>
              </a:rPr>
              <a:t>19</a:t>
            </a:r>
            <a:r>
              <a:rPr kumimoji="1" lang="ja-JP" altLang="en-US" sz="1400" dirty="0">
                <a:solidFill>
                  <a:schemeClr val="tx1"/>
                </a:solidFill>
                <a:latin typeface="BIZ UDP新丸ゴ Heavy" panose="020F0900000000000000" pitchFamily="50" charset="-128"/>
                <a:ea typeface="BIZ UDP新丸ゴ Heavy" panose="020F0900000000000000" pitchFamily="50" charset="-128"/>
              </a:rPr>
              <a:t>時　なめテレ　</a:t>
            </a:r>
            <a:endParaRPr kumimoji="1" lang="en-US" altLang="ja-JP" sz="1400" dirty="0">
              <a:solidFill>
                <a:schemeClr val="tx1"/>
              </a:solidFill>
              <a:latin typeface="BIZ UDP新丸ゴ Heavy" panose="020F0900000000000000" pitchFamily="50" charset="-128"/>
              <a:ea typeface="BIZ UDP新丸ゴ Heavy" panose="020F0900000000000000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新丸ゴ Heavy" panose="020F0900000000000000" pitchFamily="50" charset="-128"/>
                <a:ea typeface="BIZ UDP新丸ゴ Heavy" panose="020F0900000000000000" pitchFamily="50" charset="-128"/>
              </a:rPr>
              <a:t>「体力アップの運動」でもおなじみ♪</a:t>
            </a: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348" y="7008752"/>
            <a:ext cx="903631" cy="817787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67EE0EF-E2FB-6347-37CE-5E396107977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432" t="1" r="2798" b="1280"/>
          <a:stretch>
            <a:fillRect/>
          </a:stretch>
        </p:blipFill>
        <p:spPr>
          <a:xfrm>
            <a:off x="4323943" y="7144881"/>
            <a:ext cx="709313" cy="714596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49094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1028</TotalTime>
  <Words>268</Words>
  <Application>Microsoft Office PowerPoint</Application>
  <PresentationFormat>A4 210 x 297 mm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UDP新丸ゴ</vt:lpstr>
      <vt:lpstr>BIZ UDP新丸ゴ Heavy</vt:lpstr>
      <vt:lpstr>BIZ UDP新丸ゴ Light</vt:lpstr>
      <vt:lpstr>BIZ UDP黎ミン Heavy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行方市役所</dc:creator>
  <cp:lastModifiedBy>N2511042</cp:lastModifiedBy>
  <cp:revision>51</cp:revision>
  <cp:lastPrinted>2024-04-24T07:47:50Z</cp:lastPrinted>
  <dcterms:created xsi:type="dcterms:W3CDTF">2021-05-07T01:02:51Z</dcterms:created>
  <dcterms:modified xsi:type="dcterms:W3CDTF">2026-06-04T07:50:02Z</dcterms:modified>
</cp:coreProperties>
</file>