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  <p:sldMasterId id="2147484317" r:id="rId2"/>
  </p:sldMasterIdLst>
  <p:notesMasterIdLst>
    <p:notesMasterId r:id="rId5"/>
  </p:notesMasterIdLst>
  <p:sldIdLst>
    <p:sldId id="260" r:id="rId3"/>
    <p:sldId id="256" r:id="rId4"/>
  </p:sldIdLst>
  <p:sldSz cx="7559675" cy="10691813"/>
  <p:notesSz cx="6735763" cy="9866313"/>
  <p:defaultTextStyle>
    <a:defPPr>
      <a:defRPr lang="en-US"/>
    </a:defPPr>
    <a:lvl1pPr marL="0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1pPr>
    <a:lvl2pPr marL="275692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2pPr>
    <a:lvl3pPr marL="551383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3pPr>
    <a:lvl4pPr marL="827075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4pPr>
    <a:lvl5pPr marL="1102766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5pPr>
    <a:lvl6pPr marL="1378458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6pPr>
    <a:lvl7pPr marL="1654150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7pPr>
    <a:lvl8pPr marL="1929841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8pPr>
    <a:lvl9pPr marL="2205533" algn="l" defTabSz="275692" rtl="0" eaLnBrk="1" latinLnBrk="0" hangingPunct="1">
      <a:defRPr sz="10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81" userDrawn="1">
          <p15:clr>
            <a:srgbClr val="A4A3A4"/>
          </p15:clr>
        </p15:guide>
        <p15:guide id="2" orient="horz" pos="3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5753B"/>
    <a:srgbClr val="FFCCCC"/>
    <a:srgbClr val="1B0AFE"/>
    <a:srgbClr val="0099FF"/>
    <a:srgbClr val="E1F2FF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4" autoAdjust="0"/>
  </p:normalViewPr>
  <p:slideViewPr>
    <p:cSldViewPr snapToGrid="0">
      <p:cViewPr>
        <p:scale>
          <a:sx n="107" d="100"/>
          <a:sy n="107" d="100"/>
        </p:scale>
        <p:origin x="2294" y="62"/>
      </p:cViewPr>
      <p:guideLst>
        <p:guide pos="2381"/>
        <p:guide orient="horz" pos="33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83603-246E-447A-9277-C8D76620E816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850F-DB25-4B76-9072-862177834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25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850F-DB25-4B76-9072-862177834A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42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932" y="2824746"/>
            <a:ext cx="4389031" cy="2362758"/>
          </a:xfrm>
        </p:spPr>
        <p:txBody>
          <a:bodyPr anchor="b">
            <a:noAutofit/>
          </a:bodyPr>
          <a:lstStyle>
            <a:lvl1pPr algn="ctr">
              <a:defRPr sz="3968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932" y="5609893"/>
            <a:ext cx="4389031" cy="214779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>
                <a:solidFill>
                  <a:schemeClr val="tx1"/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14499" y="7880265"/>
            <a:ext cx="556622" cy="43559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8932" y="7880265"/>
            <a:ext cx="3360567" cy="435592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6123" y="7880265"/>
            <a:ext cx="341841" cy="435592"/>
          </a:xfrm>
        </p:spPr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69863" y="5411899"/>
            <a:ext cx="422717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0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8" y="7507366"/>
            <a:ext cx="5620759" cy="883560"/>
          </a:xfrm>
        </p:spPr>
        <p:txBody>
          <a:bodyPr anchor="b">
            <a:normAutofit/>
          </a:bodyPr>
          <a:lstStyle>
            <a:lvl1pPr algn="ctr">
              <a:defRPr sz="1984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446" y="1610372"/>
            <a:ext cx="5862784" cy="52403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958" y="8390926"/>
            <a:ext cx="5620759" cy="7697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9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8" y="1413840"/>
            <a:ext cx="5620759" cy="4829650"/>
          </a:xfrm>
        </p:spPr>
        <p:txBody>
          <a:bodyPr anchor="ctr">
            <a:normAutofit/>
          </a:bodyPr>
          <a:lstStyle>
            <a:lvl1pPr algn="ctr">
              <a:defRPr sz="2645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7" y="6665883"/>
            <a:ext cx="5620761" cy="24947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3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56954" y="6454686"/>
            <a:ext cx="546177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7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141" y="1531171"/>
            <a:ext cx="5291318" cy="3695937"/>
          </a:xfrm>
        </p:spPr>
        <p:txBody>
          <a:bodyPr anchor="ctr">
            <a:normAutofit/>
          </a:bodyPr>
          <a:lstStyle>
            <a:lvl1pPr algn="ctr">
              <a:defRPr sz="2645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22943" y="5227108"/>
            <a:ext cx="4871789" cy="1016382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488"/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5" y="6771482"/>
            <a:ext cx="5620762" cy="23891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3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2701" y="1411485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595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0893" y="4408728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 algn="r"/>
            <a:r>
              <a:rPr lang="en-US" sz="595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56954" y="6454686"/>
            <a:ext cx="54527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60" y="5158170"/>
            <a:ext cx="5620754" cy="2289900"/>
          </a:xfrm>
        </p:spPr>
        <p:txBody>
          <a:bodyPr anchor="b">
            <a:normAutofit/>
          </a:bodyPr>
          <a:lstStyle>
            <a:lvl1pPr algn="l">
              <a:defRPr sz="2645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9" y="7448070"/>
            <a:ext cx="5620756" cy="1341388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86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15" y="1531171"/>
            <a:ext cx="5229245" cy="3497941"/>
          </a:xfrm>
        </p:spPr>
        <p:txBody>
          <a:bodyPr anchor="ctr">
            <a:normAutofit/>
          </a:bodyPr>
          <a:lstStyle>
            <a:lvl1pPr algn="ctr">
              <a:defRPr sz="2645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2959" y="5673789"/>
            <a:ext cx="5620756" cy="13828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53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7" y="7061877"/>
            <a:ext cx="5620761" cy="2098763"/>
          </a:xfrm>
        </p:spPr>
        <p:txBody>
          <a:bodyPr anchor="t">
            <a:normAutofit/>
          </a:bodyPr>
          <a:lstStyle>
            <a:lvl1pPr marL="0" indent="0" algn="l">
              <a:buNone/>
              <a:defRPr sz="1323">
                <a:solidFill>
                  <a:schemeClr val="tx1"/>
                </a:solidFill>
              </a:defRPr>
            </a:lvl1pPr>
            <a:lvl2pPr marL="37796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25924" y="1398284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363" y="40655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56954" y="5345907"/>
            <a:ext cx="54527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0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7" y="1531170"/>
            <a:ext cx="5620759" cy="35771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645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2959" y="5559743"/>
            <a:ext cx="5620756" cy="141131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53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8" y="6969479"/>
            <a:ext cx="5620759" cy="2191162"/>
          </a:xfrm>
        </p:spPr>
        <p:txBody>
          <a:bodyPr anchor="t">
            <a:normAutofit/>
          </a:bodyPr>
          <a:lstStyle>
            <a:lvl1pPr marL="0" indent="0" algn="l">
              <a:buNone/>
              <a:defRPr sz="1323">
                <a:solidFill>
                  <a:schemeClr val="tx1"/>
                </a:solidFill>
              </a:defRPr>
            </a:lvl1pPr>
            <a:lvl2pPr marL="37796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56957" y="5345907"/>
            <a:ext cx="546176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9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2957" y="3882191"/>
            <a:ext cx="5620761" cy="527845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56954" y="3670996"/>
            <a:ext cx="546176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28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5286" y="1413841"/>
            <a:ext cx="1338428" cy="774680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2959" y="1413841"/>
            <a:ext cx="4063829" cy="7746798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3390" y="1413841"/>
            <a:ext cx="0" cy="7746798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1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8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84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56955" y="3670996"/>
            <a:ext cx="545276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08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55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143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956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256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1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372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484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37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53" y="2559009"/>
            <a:ext cx="5452766" cy="2841350"/>
          </a:xfrm>
        </p:spPr>
        <p:txBody>
          <a:bodyPr anchor="b">
            <a:normAutofit/>
          </a:bodyPr>
          <a:lstStyle>
            <a:lvl1pPr algn="ctr">
              <a:defRPr sz="330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953" y="5822750"/>
            <a:ext cx="5452766" cy="169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56955" y="5611552"/>
            <a:ext cx="545276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56953" y="3673475"/>
            <a:ext cx="54527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198" y="3877564"/>
            <a:ext cx="2759281" cy="537441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315" y="3877564"/>
            <a:ext cx="2759281" cy="537441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9" y="4144727"/>
            <a:ext cx="2759281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accent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959" y="5056336"/>
            <a:ext cx="2759281" cy="421970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7570" y="4144727"/>
            <a:ext cx="2759281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solidFill>
                  <a:schemeClr val="accent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7570" y="5056336"/>
            <a:ext cx="2759281" cy="421970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56954" y="3670996"/>
            <a:ext cx="54527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3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7" y="1427037"/>
            <a:ext cx="5620760" cy="203276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56954" y="3670996"/>
            <a:ext cx="54527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4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545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7" y="2164763"/>
            <a:ext cx="2097263" cy="2138363"/>
          </a:xfrm>
        </p:spPr>
        <p:txBody>
          <a:bodyPr anchor="b">
            <a:normAutofit/>
          </a:bodyPr>
          <a:lstStyle>
            <a:lvl1pPr algn="ctr">
              <a:defRPr sz="1984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205" y="1531172"/>
            <a:ext cx="3187513" cy="7629469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957" y="4725515"/>
            <a:ext cx="2097263" cy="38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56954" y="4540720"/>
            <a:ext cx="19292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1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57" y="2936946"/>
            <a:ext cx="3002873" cy="2138363"/>
          </a:xfrm>
        </p:spPr>
        <p:txBody>
          <a:bodyPr anchor="b">
            <a:normAutofit/>
          </a:bodyPr>
          <a:lstStyle>
            <a:lvl1pPr algn="ctr">
              <a:defRPr sz="1984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4092" y="1610372"/>
            <a:ext cx="2421893" cy="747107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957" y="5075309"/>
            <a:ext cx="3002872" cy="2851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07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958" y="1427037"/>
            <a:ext cx="5620759" cy="20327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57" y="3882191"/>
            <a:ext cx="5620761" cy="5370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5289" y="9292637"/>
            <a:ext cx="949327" cy="4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957" y="9292637"/>
            <a:ext cx="4220213" cy="4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6735" y="9292637"/>
            <a:ext cx="326982" cy="4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9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</p:sldLayoutIdLst>
  <p:txStyles>
    <p:titleStyle>
      <a:lvl1pPr algn="ctr" defTabSz="377967" rtl="0" eaLnBrk="1" latinLnBrk="0" hangingPunct="1">
        <a:spcBef>
          <a:spcPct val="0"/>
        </a:spcBef>
        <a:buNone/>
        <a:defRPr kumimoji="1" sz="330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36230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65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92164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275639" indent="-141738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53607" indent="-141738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accent1"/>
        </a:buClr>
        <a:buSzPct val="115000"/>
        <a:buFont typeface="Arial"/>
        <a:buChar char="•"/>
        <a:defRPr kumimoji="1" sz="11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9FF2-60AE-4915-AD8F-B4628BE766A3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B95C-87E2-4464-A748-A2C8CCCDB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2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namegata.ibaraki.jp/mailform.php?code=38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8" b="65564"/>
          <a:stretch/>
        </p:blipFill>
        <p:spPr>
          <a:xfrm>
            <a:off x="588303" y="8158434"/>
            <a:ext cx="2964814" cy="1608493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8" b="65564"/>
          <a:stretch/>
        </p:blipFill>
        <p:spPr>
          <a:xfrm>
            <a:off x="3221928" y="8142367"/>
            <a:ext cx="4315235" cy="171728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2" t="35130" r="33976" b="34358"/>
          <a:stretch/>
        </p:blipFill>
        <p:spPr>
          <a:xfrm>
            <a:off x="321492" y="7055972"/>
            <a:ext cx="6847328" cy="120486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1" b="66424"/>
          <a:stretch/>
        </p:blipFill>
        <p:spPr>
          <a:xfrm>
            <a:off x="3606426" y="4175657"/>
            <a:ext cx="3671220" cy="2851386"/>
          </a:xfrm>
          <a:prstGeom prst="rect">
            <a:avLst/>
          </a:prstGeom>
        </p:spPr>
      </p:pic>
      <p:pic>
        <p:nvPicPr>
          <p:cNvPr id="20" name="図 19" descr="https://tokyo-global-gateway.com/wp/wp-content/themes/tgg/images/programs/school/at_3_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5" y="1196100"/>
            <a:ext cx="5593361" cy="2578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 rot="21385877">
            <a:off x="3262738" y="4040882"/>
            <a:ext cx="4027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～着いた瞬間からそこは英語だけの世界～</a:t>
            </a:r>
            <a:endParaRPr lang="en-US" altLang="ja-JP" sz="1600" b="1" dirty="0">
              <a:solidFill>
                <a:srgbClr val="0070C0"/>
              </a:solidFill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6908" y="3828201"/>
            <a:ext cx="485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東京で海外体験をしてみよう！</a:t>
            </a:r>
            <a:endParaRPr lang="en-US" altLang="ja-JP" sz="1800" b="1" dirty="0">
              <a:solidFill>
                <a:srgbClr val="FF0000"/>
              </a:solidFill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265548" y="4987681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FF6699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どんなことする</a:t>
            </a:r>
            <a:r>
              <a:rPr lang="ja-JP" altLang="en-US" sz="1600" b="1" kern="100" dirty="0" smtClean="0">
                <a:solidFill>
                  <a:srgbClr val="FF6699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の？</a:t>
            </a:r>
            <a:endParaRPr lang="ja-JP" altLang="ja-JP" sz="1600" b="1" kern="100" dirty="0">
              <a:solidFill>
                <a:srgbClr val="FF6699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3" name="図 22" descr="C:\Users\office0010\AppData\Local\Temp\MicrosoftEdgeDownloads\3e082b41-2407-4918-bdfd-0911889b44a4\19932_color.png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8" b="48427"/>
          <a:stretch/>
        </p:blipFill>
        <p:spPr bwMode="auto">
          <a:xfrm>
            <a:off x="4226154" y="5532896"/>
            <a:ext cx="709669" cy="51622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正方形/長方形 32"/>
          <p:cNvSpPr/>
          <p:nvPr/>
        </p:nvSpPr>
        <p:spPr>
          <a:xfrm>
            <a:off x="4616672" y="5469115"/>
            <a:ext cx="3142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800" b="1" kern="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身近</a:t>
            </a:r>
            <a:r>
              <a:rPr lang="ja-JP" altLang="en-US" sz="1800" b="1" kern="1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なものから</a:t>
            </a:r>
            <a:endParaRPr lang="en-US" altLang="ja-JP" sz="1800" b="1" kern="100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800" b="1" kern="1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効果音を作り出そう</a:t>
            </a:r>
            <a:endParaRPr lang="ja-JP" altLang="ja-JP" sz="1800" b="1" kern="10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607716" y="6194896"/>
            <a:ext cx="2538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kern="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効果音</a:t>
            </a:r>
            <a:r>
              <a:rPr lang="ja-JP" altLang="en-US" sz="1400" kern="100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の作られ方や使われ方を学び、音のない映像に効果音を加える体験をします。</a:t>
            </a:r>
            <a:endParaRPr lang="en-US" altLang="ja-JP" sz="1400" kern="100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 descr="C:\Users\office0010\AppData\Local\Temp\MicrosoftEdgeDownloads\a1f0167c-1cbe-4c27-9e00-77a0f51a307c\19917_color.png"/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8" r="45052"/>
          <a:stretch/>
        </p:blipFill>
        <p:spPr bwMode="auto">
          <a:xfrm>
            <a:off x="4209563" y="6174525"/>
            <a:ext cx="495131" cy="4159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正方形/長方形 24"/>
          <p:cNvSpPr/>
          <p:nvPr/>
        </p:nvSpPr>
        <p:spPr>
          <a:xfrm>
            <a:off x="946125" y="7233305"/>
            <a:ext cx="78604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 smtClean="0">
                <a:solidFill>
                  <a:schemeClr val="accent3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‣</a:t>
            </a:r>
            <a:r>
              <a:rPr lang="ja-JP" altLang="en-US" sz="2400" kern="100" dirty="0" smtClean="0">
                <a:solidFill>
                  <a:schemeClr val="accent3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会場</a:t>
            </a:r>
            <a:r>
              <a:rPr lang="ja-JP" altLang="en-US" sz="2400" kern="100" dirty="0">
                <a:solidFill>
                  <a:schemeClr val="accent3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TOKYO</a:t>
            </a:r>
            <a:r>
              <a:rPr lang="ja-JP" altLang="en-US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GROBAL</a:t>
            </a:r>
            <a:r>
              <a:rPr lang="ja-JP" altLang="en-US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 GATEWAY</a:t>
            </a:r>
            <a:r>
              <a:rPr lang="ja-JP" altLang="en-US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（</a:t>
            </a:r>
            <a:r>
              <a:rPr lang="en-US" altLang="ja-JP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TGG</a:t>
            </a:r>
            <a:r>
              <a:rPr lang="ja-JP" altLang="en-US" sz="16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）</a:t>
            </a:r>
            <a:endParaRPr lang="en-US" altLang="ja-JP" sz="1600" b="1" kern="100" dirty="0" smtClean="0">
              <a:solidFill>
                <a:srgbClr val="000000"/>
              </a:solidFill>
              <a:latin typeface="Century" panose="02040604050505020304" pitchFamily="18" charset="0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　　　　トウキョウ 　グローバル        ゲートウェイ</a:t>
            </a:r>
            <a:endParaRPr lang="en-US" altLang="ja-JP" sz="1600" b="1" kern="100" dirty="0" smtClean="0">
              <a:solidFill>
                <a:srgbClr val="000000"/>
              </a:solidFill>
              <a:effectLst/>
              <a:latin typeface="Century" panose="02040604050505020304" pitchFamily="18" charset="0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322559" y="8517935"/>
            <a:ext cx="5408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u="sng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申込</a:t>
            </a:r>
            <a:r>
              <a:rPr kumimoji="1" lang="ja-JP" altLang="en-US" sz="1600" b="1" u="sng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期間</a:t>
            </a:r>
            <a:endParaRPr kumimoji="1" lang="en-US" altLang="ja-JP" sz="1600" b="1" u="sng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６月</a:t>
            </a:r>
            <a:r>
              <a:rPr kumimoji="1" lang="ja-JP" altLang="en-US" sz="1200" b="1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１</a:t>
            </a:r>
            <a:r>
              <a:rPr kumimoji="1" lang="en-US" altLang="ja-JP" sz="1200" b="1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5</a:t>
            </a:r>
            <a:r>
              <a:rPr kumimoji="1" lang="ja-JP" altLang="en-US" sz="1200" b="1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日</a:t>
            </a:r>
            <a:r>
              <a:rPr kumimoji="1" lang="ja-JP" altLang="en-US" sz="1200" b="1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（月）午前９時から</a:t>
            </a:r>
            <a:r>
              <a:rPr kumimoji="1" lang="ja-JP" altLang="en-US" sz="1200" b="1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７月</a:t>
            </a:r>
            <a:r>
              <a:rPr kumimoji="1" lang="en-US" altLang="ja-JP" sz="1200" b="1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3</a:t>
            </a:r>
            <a:r>
              <a:rPr kumimoji="1" lang="ja-JP" altLang="en-US" sz="1200" b="1" dirty="0" smtClean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日</a:t>
            </a:r>
            <a:r>
              <a:rPr kumimoji="1" lang="ja-JP" altLang="en-US" sz="1200" b="1" dirty="0"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（金）午後５時まで</a:t>
            </a:r>
            <a:endParaRPr kumimoji="1" lang="en-US" altLang="ja-JP" sz="1200" b="1" dirty="0"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200" b="1" dirty="0">
                <a:solidFill>
                  <a:srgbClr val="FF0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申込多数により早期締切の場合あり</a:t>
            </a:r>
            <a:endParaRPr kumimoji="1" lang="en-US" altLang="ja-JP" sz="1200" b="1" dirty="0">
              <a:solidFill>
                <a:srgbClr val="FF0000"/>
              </a:solidFill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12093" y="7876009"/>
            <a:ext cx="459671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東京都江東区青海</a:t>
            </a:r>
            <a:r>
              <a:rPr lang="en-US" altLang="ja-JP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2-4-32 TIME24</a:t>
            </a:r>
            <a:r>
              <a:rPr lang="ja-JP" altLang="en-US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ビル </a:t>
            </a:r>
            <a:r>
              <a:rPr lang="en-US" altLang="ja-JP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～</a:t>
            </a:r>
            <a:r>
              <a:rPr lang="en-US" altLang="ja-JP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1200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階</a:t>
            </a:r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pic>
        <p:nvPicPr>
          <p:cNvPr id="42" name="図 41" descr="C:\Users\office0010\AppData\Local\Temp\MicrosoftEdgeDownloads\d051e394-4172-4c36-bc49-cca0b6e4af8e\17467_color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33" y="9127766"/>
            <a:ext cx="929907" cy="91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角丸四角形吹き出し 11"/>
          <p:cNvSpPr/>
          <p:nvPr/>
        </p:nvSpPr>
        <p:spPr>
          <a:xfrm>
            <a:off x="4772243" y="9551465"/>
            <a:ext cx="1533873" cy="453449"/>
          </a:xfrm>
          <a:prstGeom prst="wedgeRoundRectCallout">
            <a:avLst>
              <a:gd name="adj1" fmla="val -40017"/>
              <a:gd name="adj2" fmla="val -736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定員：</a:t>
            </a:r>
            <a:r>
              <a:rPr kumimoji="1" lang="en-US" altLang="ja-JP" sz="1400" b="1" dirty="0">
                <a:solidFill>
                  <a:srgbClr val="0070C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50</a:t>
            </a:r>
            <a:r>
              <a:rPr kumimoji="1" lang="ja-JP" altLang="en-US" sz="1400" b="1" dirty="0">
                <a:solidFill>
                  <a:srgbClr val="0070C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名</a:t>
            </a:r>
            <a:endParaRPr kumimoji="1" lang="en-US" altLang="ja-JP" sz="1400" b="1" dirty="0">
              <a:solidFill>
                <a:srgbClr val="0070C0"/>
              </a:solidFill>
              <a:latin typeface="BIZ UDP新ゴ Heavy" panose="020B0900000000000000" pitchFamily="50" charset="-128"/>
              <a:ea typeface="BIZ UDP新ゴ Heavy" panose="020B09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（原則先着順）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7" b="66817"/>
          <a:stretch/>
        </p:blipFill>
        <p:spPr>
          <a:xfrm>
            <a:off x="74581" y="4182031"/>
            <a:ext cx="4028347" cy="2853316"/>
          </a:xfrm>
          <a:prstGeom prst="rect">
            <a:avLst/>
          </a:prstGeom>
        </p:spPr>
      </p:pic>
      <p:pic>
        <p:nvPicPr>
          <p:cNvPr id="29" name="図 28" descr="C:\Users\office0010\AppData\Local\Temp\MicrosoftEdgeDownloads\a191594f-78eb-4bda-aebf-6eb6bb9c1f93\19926_color.png"/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3" t="53244"/>
          <a:stretch/>
        </p:blipFill>
        <p:spPr bwMode="auto">
          <a:xfrm>
            <a:off x="354367" y="4748332"/>
            <a:ext cx="453627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72416" y="4830006"/>
            <a:ext cx="3058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6699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開催日</a:t>
            </a:r>
            <a:r>
              <a:rPr kumimoji="1" lang="ja-JP" altLang="en-US" sz="2000" b="1" dirty="0">
                <a:latin typeface="+mj-ea"/>
                <a:ea typeface="+mj-ea"/>
              </a:rPr>
              <a:t>　</a:t>
            </a:r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kumimoji="1" lang="ja-JP" altLang="en-US" sz="18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８月５日（水）</a:t>
            </a:r>
            <a:endParaRPr kumimoji="1" lang="ja-JP" altLang="en-US" sz="1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1" name="図 20" descr="C:\Users\office0010\AppData\Local\Temp\MicrosoftEdgeDownloads\a191594f-78eb-4bda-aebf-6eb6bb9c1f93\19926_color.png"/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3" t="53244"/>
          <a:stretch/>
        </p:blipFill>
        <p:spPr bwMode="auto">
          <a:xfrm>
            <a:off x="321492" y="5837319"/>
            <a:ext cx="453627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>
          <a:xfrm>
            <a:off x="748595" y="5924065"/>
            <a:ext cx="41519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000" b="1" kern="100" dirty="0">
                <a:solidFill>
                  <a:srgbClr val="FF6699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参加</a:t>
            </a:r>
            <a:r>
              <a:rPr lang="ja-JP" altLang="en-US" sz="2000" b="1" kern="100" dirty="0" smtClean="0">
                <a:solidFill>
                  <a:srgbClr val="FF6699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対象者</a:t>
            </a:r>
            <a:endParaRPr lang="en-US" altLang="ja-JP" sz="2000" b="1" kern="100" dirty="0" smtClean="0">
              <a:solidFill>
                <a:srgbClr val="FF6699"/>
              </a:solidFill>
              <a:latin typeface="Century" panose="02040604050505020304" pitchFamily="18" charset="0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行方市内に</a:t>
            </a:r>
            <a:r>
              <a:rPr lang="ja-JP" altLang="en-US" sz="14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在住もしくは</a:t>
            </a:r>
            <a:endParaRPr lang="en-US" altLang="ja-JP" sz="1400" b="1" kern="100" dirty="0" smtClean="0">
              <a:solidFill>
                <a:srgbClr val="000000"/>
              </a:solidFill>
              <a:latin typeface="Century" panose="02040604050505020304" pitchFamily="18" charset="0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行方市立</a:t>
            </a:r>
            <a:r>
              <a:rPr lang="ja-JP" altLang="en-US" sz="14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小学校に在籍する</a:t>
            </a:r>
            <a:endParaRPr lang="en-US" altLang="ja-JP" sz="1400" b="1" kern="100" dirty="0" smtClean="0">
              <a:solidFill>
                <a:srgbClr val="000000"/>
              </a:solidFill>
              <a:latin typeface="Century" panose="02040604050505020304" pitchFamily="18" charset="0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小学校５年・６年生</a:t>
            </a:r>
            <a:r>
              <a:rPr lang="ja-JP" altLang="ja-JP" sz="1400" b="1" kern="100" dirty="0" smtClean="0">
                <a:solidFill>
                  <a:srgbClr val="000000"/>
                </a:solidFill>
                <a:latin typeface="Century" panose="02040604050505020304" pitchFamily="18" charset="0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 </a:t>
            </a:r>
            <a:endParaRPr lang="ja-JP" altLang="ja-JP" sz="14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663308"/>
            <a:ext cx="7254240" cy="670173"/>
          </a:xfrm>
          <a:prstGeom prst="rect">
            <a:avLst/>
          </a:prstGeom>
          <a:noFill/>
          <a:effectLst>
            <a:outerShdw blurRad="50800" dist="38100" dir="8100000" algn="tr" rotWithShape="0">
              <a:srgbClr val="0099FF">
                <a:alpha val="40000"/>
              </a:srgbClr>
            </a:outerShdw>
          </a:effectLst>
        </p:spPr>
        <p:txBody>
          <a:bodyPr wrap="square" lIns="54093" tIns="27046" rIns="54093" bIns="2704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4000" b="1" i="1" dirty="0">
                <a:ln/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V Boli" panose="02000500030200090000" pitchFamily="2" charset="0"/>
              </a:rPr>
              <a:t>Tokyo English Adventure</a:t>
            </a:r>
            <a:endParaRPr lang="ja-JP" altLang="en-US" sz="4000" b="1" i="1" dirty="0">
              <a:ln/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V Boli" panose="02000500030200090000" pitchFamily="2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95473" y="8999540"/>
            <a:ext cx="2899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BIZ UDP新丸ゴ" panose="020F0400000000000000" pitchFamily="50" charset="-128"/>
                <a:ea typeface="BIZ UDP新丸ゴ" panose="020F0400000000000000" pitchFamily="50" charset="-128"/>
              </a:rPr>
              <a:t>✓</a:t>
            </a:r>
            <a:r>
              <a:rPr kumimoji="1"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他にも薬局や旅行代理店　　</a:t>
            </a:r>
            <a:endParaRPr kumimoji="1" lang="en-US" altLang="ja-JP" sz="1400" b="1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 </a:t>
            </a:r>
            <a:r>
              <a:rPr kumimoji="1"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などのブース体験もあるよ！</a:t>
            </a:r>
            <a:endParaRPr kumimoji="1" lang="ja-JP" altLang="en-US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41569" y="8497128"/>
            <a:ext cx="197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新丸ゴ" panose="020F0400000000000000" pitchFamily="50" charset="-128"/>
                <a:ea typeface="BIZ UDP新丸ゴ" panose="020F0400000000000000" pitchFamily="50" charset="-128"/>
              </a:rPr>
              <a:t>✓</a:t>
            </a:r>
            <a:r>
              <a:rPr kumimoji="1"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参加費は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無料</a:t>
            </a:r>
            <a:endParaRPr kumimoji="1" lang="ja-JP" altLang="en-US" sz="28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7" name="図 66" descr="C:\Users\office0010\AppData\Local\Temp\MicrosoftEdgeDownloads\a191594f-78eb-4bda-aebf-6eb6bb9c1f93\19926_color.png"/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3" t="53244"/>
          <a:stretch/>
        </p:blipFill>
        <p:spPr bwMode="auto">
          <a:xfrm>
            <a:off x="3855728" y="4912832"/>
            <a:ext cx="453627" cy="38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テキスト ボックス 67"/>
          <p:cNvSpPr txBox="1"/>
          <p:nvPr/>
        </p:nvSpPr>
        <p:spPr>
          <a:xfrm>
            <a:off x="772416" y="5421670"/>
            <a:ext cx="334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午前７時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集合、</a:t>
            </a:r>
            <a:r>
              <a:rPr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午後５時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頃帰着</a:t>
            </a:r>
            <a:r>
              <a:rPr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予定</a:t>
            </a:r>
            <a:endParaRPr lang="en-US" altLang="ja-JP" sz="1400" b="1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麻生公民館</a:t>
            </a:r>
            <a:r>
              <a:rPr lang="en-US" altLang="ja-JP" sz="14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endParaRPr kumimoji="1" lang="ja-JP" altLang="en-US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6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C6D9A88-9C79-4F65-A49D-822ECB63CFB7}"/>
              </a:ext>
            </a:extLst>
          </p:cNvPr>
          <p:cNvSpPr txBox="1">
            <a:spLocks/>
          </p:cNvSpPr>
          <p:nvPr/>
        </p:nvSpPr>
        <p:spPr>
          <a:xfrm>
            <a:off x="978111" y="5349292"/>
            <a:ext cx="5466505" cy="339981"/>
          </a:xfrm>
          <a:prstGeom prst="rect">
            <a:avLst/>
          </a:prstGeom>
        </p:spPr>
        <p:txBody>
          <a:bodyPr vert="horz" lIns="45107" tIns="22554" rIns="45107" bIns="22554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56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Tokyo English Adventure </a:t>
            </a:r>
            <a:r>
              <a:rPr lang="ja-JP" altLang="en-US" sz="1656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申込書</a:t>
            </a:r>
            <a:endParaRPr lang="ja-JP" altLang="en-US" sz="1656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900A2AF-DF32-4DAF-BED7-680D2131B272}"/>
              </a:ext>
            </a:extLst>
          </p:cNvPr>
          <p:cNvSpPr txBox="1">
            <a:spLocks/>
          </p:cNvSpPr>
          <p:nvPr/>
        </p:nvSpPr>
        <p:spPr>
          <a:xfrm>
            <a:off x="285201" y="5690873"/>
            <a:ext cx="7274474" cy="300609"/>
          </a:xfrm>
          <a:prstGeom prst="rect">
            <a:avLst/>
          </a:prstGeom>
        </p:spPr>
        <p:txBody>
          <a:bodyPr vert="horz" lIns="45107" tIns="22554" rIns="45107" bIns="22554" rtlCol="0" anchor="t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716"/>
              </a:lnSpc>
            </a:pPr>
            <a:r>
              <a:rPr lang="ja-JP" altLang="en-US" sz="106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＊当日の様子は、市報・なめがたエリアテレビ・ホームページ等に掲載する場合があります。ご了承のうえ、お申し込みください。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FB757E4B-018C-4E25-A0E2-15F39170738F}"/>
              </a:ext>
            </a:extLst>
          </p:cNvPr>
          <p:cNvSpPr txBox="1">
            <a:spLocks/>
          </p:cNvSpPr>
          <p:nvPr/>
        </p:nvSpPr>
        <p:spPr>
          <a:xfrm>
            <a:off x="681977" y="55020"/>
            <a:ext cx="5112148" cy="339981"/>
          </a:xfrm>
          <a:prstGeom prst="rect">
            <a:avLst/>
          </a:prstGeom>
        </p:spPr>
        <p:txBody>
          <a:bodyPr vert="horz" lIns="45107" tIns="22554" rIns="45107" bIns="22554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2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令和８年度</a:t>
            </a:r>
            <a:r>
              <a:rPr lang="ja-JP" altLang="en-US" sz="142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2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Tokyo English Adventure</a:t>
            </a:r>
            <a:r>
              <a:rPr lang="ja-JP" altLang="en-US" sz="142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のお申込みについて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2DDA4D9-8066-472C-B6E9-64C12C206873}"/>
              </a:ext>
            </a:extLst>
          </p:cNvPr>
          <p:cNvSpPr txBox="1">
            <a:spLocks/>
          </p:cNvSpPr>
          <p:nvPr/>
        </p:nvSpPr>
        <p:spPr>
          <a:xfrm>
            <a:off x="1100623" y="4760234"/>
            <a:ext cx="6043477" cy="354924"/>
          </a:xfrm>
          <a:prstGeom prst="rect">
            <a:avLst/>
          </a:prstGeom>
        </p:spPr>
        <p:txBody>
          <a:bodyPr vert="horz" lIns="45107" tIns="22554" rIns="45107" bIns="22554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106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A50A53D-35BF-444C-B987-9B311E3A52AB}"/>
              </a:ext>
            </a:extLst>
          </p:cNvPr>
          <p:cNvSpPr txBox="1">
            <a:spLocks/>
          </p:cNvSpPr>
          <p:nvPr/>
        </p:nvSpPr>
        <p:spPr>
          <a:xfrm>
            <a:off x="387746" y="796603"/>
            <a:ext cx="6011962" cy="339981"/>
          </a:xfrm>
          <a:prstGeom prst="rect">
            <a:avLst/>
          </a:prstGeom>
        </p:spPr>
        <p:txBody>
          <a:bodyPr vert="horz" lIns="45107" tIns="22554" rIns="45107" bIns="22554" rtlCol="0" anchor="ctr" anchorCtr="0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184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★連絡事項</a:t>
            </a:r>
            <a:endParaRPr lang="en-US" altLang="ja-JP" sz="1184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B2B596C-93EA-4C1A-8E8B-A016353D4C6C}"/>
              </a:ext>
            </a:extLst>
          </p:cNvPr>
          <p:cNvSpPr txBox="1">
            <a:spLocks/>
          </p:cNvSpPr>
          <p:nvPr/>
        </p:nvSpPr>
        <p:spPr>
          <a:xfrm>
            <a:off x="409044" y="350248"/>
            <a:ext cx="6011962" cy="339981"/>
          </a:xfrm>
          <a:prstGeom prst="rect">
            <a:avLst/>
          </a:prstGeom>
        </p:spPr>
        <p:txBody>
          <a:bodyPr vert="horz" lIns="45107" tIns="22554" rIns="45107" bIns="22554" rtlCol="0" anchor="ctr" anchorCtr="0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184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lang="en-US" altLang="ja-JP" sz="1184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Tokyo English Adventure</a:t>
            </a:r>
            <a:r>
              <a:rPr lang="ja-JP" altLang="en-US" sz="1184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2D46A13-6320-42B0-B15D-C7698A50EFD4}"/>
              </a:ext>
            </a:extLst>
          </p:cNvPr>
          <p:cNvSpPr txBox="1">
            <a:spLocks/>
          </p:cNvSpPr>
          <p:nvPr/>
        </p:nvSpPr>
        <p:spPr>
          <a:xfrm>
            <a:off x="409045" y="1060370"/>
            <a:ext cx="6391543" cy="3461337"/>
          </a:xfrm>
          <a:prstGeom prst="rect">
            <a:avLst/>
          </a:prstGeom>
        </p:spPr>
        <p:txBody>
          <a:bodyPr vert="horz" lIns="45107" tIns="22554" rIns="45107" bIns="22554" rtlCol="0" anchor="t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〇実施日：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令和８年８月５日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（水）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〇出発帰着時刻：午前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時集合　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分出発　午後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時頃帰着予定（場所は全て麻生公民館）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 　　 参加者は行方市教育委員会が手配するバスに乗車し、会場まで向かいます。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〇事前説明会を実施します。できる限りのご参加をお願い致します。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日時：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令和８年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７月</a:t>
            </a:r>
            <a:r>
              <a:rPr lang="en-US" altLang="ja-JP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（土）　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時から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分ごろまで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場所：行方市麻生公民館２階　大ホール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内容：当日のプログラム、注意事項の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説明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〇当日の持ち物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筆記用具・ハンカチ・飲み物（</a:t>
            </a:r>
            <a:r>
              <a:rPr lang="ja-JP" altLang="en-US" sz="1124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熱中症予防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）など、詳細は後日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連絡いたします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〇当日のお昼ご飯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行方市が弁当を手配し、東京グローバルゲートウェイ施設内もしくは近隣で昼食をとります。　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参加頂く児童の方が食物アレルギーをお持ちの場合、弁当の持参をお願いします。</a:t>
            </a:r>
            <a:endParaRPr lang="en-US" altLang="ja-JP" sz="1124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〇実施中に参加児童に体調不良が発生した際には、保護者の方にお迎え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に来て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いただく</a:t>
            </a:r>
            <a:r>
              <a:rPr lang="ja-JP" altLang="en-US" sz="112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場合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があります。　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〇申込み後にやむを得ず欠席される場合は、下記の連絡先までご連絡ください。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 連絡先：行方市教育委員会学校教育課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fontAlgn="t">
              <a:lnSpc>
                <a:spcPts val="1479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(TEL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0291-35-2111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イングリッシュアドベンチャー担当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3FDCA0B-7510-4BFA-9DC6-2FD663B39ECD}"/>
              </a:ext>
            </a:extLst>
          </p:cNvPr>
          <p:cNvSpPr txBox="1">
            <a:spLocks/>
          </p:cNvSpPr>
          <p:nvPr/>
        </p:nvSpPr>
        <p:spPr>
          <a:xfrm>
            <a:off x="387745" y="4019770"/>
            <a:ext cx="5860494" cy="339981"/>
          </a:xfrm>
          <a:prstGeom prst="rect">
            <a:avLst/>
          </a:prstGeom>
        </p:spPr>
        <p:txBody>
          <a:bodyPr vert="horz" lIns="45107" tIns="22554" rIns="45107" bIns="22554" rtlCol="0" anchor="ctr" anchorCtr="0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184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★申し込み方法　　</a:t>
            </a:r>
            <a:endParaRPr lang="en-US" altLang="ja-JP" sz="1184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7108C257-E91F-45CD-97F1-5A5D46A2410C}"/>
              </a:ext>
            </a:extLst>
          </p:cNvPr>
          <p:cNvSpPr txBox="1">
            <a:spLocks/>
          </p:cNvSpPr>
          <p:nvPr/>
        </p:nvSpPr>
        <p:spPr>
          <a:xfrm>
            <a:off x="1155290" y="9633393"/>
            <a:ext cx="5112148" cy="339981"/>
          </a:xfrm>
          <a:prstGeom prst="rect">
            <a:avLst/>
          </a:prstGeom>
        </p:spPr>
        <p:txBody>
          <a:bodyPr vert="horz" lIns="45107" tIns="22554" rIns="45107" bIns="22554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18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184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lang="en-US" altLang="ja-JP" sz="118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ACFF721E-FD56-468A-9CF1-511FE0B3FDC5}"/>
              </a:ext>
            </a:extLst>
          </p:cNvPr>
          <p:cNvSpPr txBox="1">
            <a:spLocks/>
          </p:cNvSpPr>
          <p:nvPr/>
        </p:nvSpPr>
        <p:spPr>
          <a:xfrm>
            <a:off x="416306" y="4290738"/>
            <a:ext cx="5860494" cy="1060996"/>
          </a:xfrm>
          <a:prstGeom prst="rect">
            <a:avLst/>
          </a:prstGeom>
        </p:spPr>
        <p:txBody>
          <a:bodyPr vert="horz" lIns="45107" tIns="22554" rIns="45107" bIns="22554" rtlCol="0" anchor="t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〇以下の①もしくは②のいずれかの方法にてお申込みください。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①</a:t>
            </a:r>
            <a:r>
              <a:rPr lang="en-US" altLang="ja-JP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コードより参加フォーム（受付期間のみ表示）にアクセスし申し込み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1124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②行方市教育委員会（北浦庁舎２階）へ持参し申し込み</a:t>
            </a:r>
            <a:endParaRPr lang="en-US" altLang="ja-JP" sz="112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11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1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申し込み後、行方市教育委員会からの参加決定の通知を</a:t>
            </a:r>
            <a:r>
              <a:rPr lang="ja-JP" altLang="en-US" sz="1183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もって、参加</a:t>
            </a:r>
            <a:r>
              <a:rPr lang="ja-JP" altLang="en-US" sz="11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決定</a:t>
            </a:r>
            <a:endParaRPr lang="en-US" altLang="ja-JP" sz="118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11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となります。</a:t>
            </a:r>
            <a:r>
              <a:rPr lang="ja-JP" altLang="en-US" sz="1183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申し込みいただいた</a:t>
            </a:r>
            <a:r>
              <a:rPr lang="ja-JP" altLang="en-US" sz="118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からといって参加が決定するわけではありません。</a:t>
            </a:r>
            <a:endParaRPr lang="en-US" altLang="ja-JP" sz="118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endParaRPr lang="en-US" altLang="ja-JP" sz="1124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endParaRPr lang="en-US" altLang="ja-JP" sz="1124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8E9A20BD-9A86-47CA-BC34-084559AC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5" y="628149"/>
            <a:ext cx="6011962" cy="24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54093" tIns="27046" rIns="54093" bIns="2704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40959">
              <a:lnSpc>
                <a:spcPts val="1538"/>
              </a:lnSpc>
            </a:pP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東京グローバルゲートウェイを活用し、</a:t>
            </a:r>
            <a:r>
              <a:rPr lang="ja-JP" altLang="ja-JP" sz="1065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英語を学ぶ楽しさや喜びを感じてもらう体験型のイベントです</a:t>
            </a: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6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C95A54B-6FFC-470E-A365-E28EC643D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11" y="43378"/>
            <a:ext cx="1447284" cy="604038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465751" y="5349292"/>
            <a:ext cx="667834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81EA05B-D3E4-4D02-9126-A578E4D4B810}"/>
              </a:ext>
            </a:extLst>
          </p:cNvPr>
          <p:cNvSpPr txBox="1"/>
          <p:nvPr/>
        </p:nvSpPr>
        <p:spPr>
          <a:xfrm>
            <a:off x="6421006" y="3401725"/>
            <a:ext cx="1447284" cy="20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10" dirty="0"/>
              <a:t>↓</a:t>
            </a:r>
            <a:r>
              <a:rPr kumimoji="1" lang="ja-JP" altLang="en-US" sz="710" dirty="0" smtClean="0"/>
              <a:t>参加</a:t>
            </a:r>
            <a:r>
              <a:rPr kumimoji="1" lang="ja-JP" altLang="en-US" sz="710" dirty="0"/>
              <a:t>フォーム</a:t>
            </a:r>
            <a:r>
              <a:rPr kumimoji="1" lang="en-US" altLang="ja-JP" sz="710" dirty="0"/>
              <a:t>QR</a:t>
            </a:r>
            <a:r>
              <a:rPr kumimoji="1" lang="ja-JP" altLang="en-US" sz="710" dirty="0"/>
              <a:t>コード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5900A2AF-DF32-4DAF-BED7-680D2131B272}"/>
              </a:ext>
            </a:extLst>
          </p:cNvPr>
          <p:cNvSpPr txBox="1">
            <a:spLocks/>
          </p:cNvSpPr>
          <p:nvPr/>
        </p:nvSpPr>
        <p:spPr>
          <a:xfrm>
            <a:off x="434185" y="5880058"/>
            <a:ext cx="6788090" cy="4707287"/>
          </a:xfrm>
          <a:prstGeom prst="rect">
            <a:avLst/>
          </a:prstGeom>
        </p:spPr>
        <p:txBody>
          <a:bodyPr vert="horz" lIns="45107" tIns="22554" rIns="45107" bIns="22554" rtlCol="0" anchor="t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〇保護者氏名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83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〇児童氏名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　複数のお子さんが参加される場合は「、」で区切って入力ください（例）行方太郎、行方花子</a:t>
            </a:r>
            <a:endParaRPr lang="en-US" altLang="ja-JP" sz="94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〇児童氏名のローマ字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en-US" altLang="ja-JP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83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 </a:t>
            </a:r>
            <a:r>
              <a:rPr lang="ja-JP" altLang="en-US" sz="94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例）</a:t>
            </a:r>
            <a:r>
              <a:rPr lang="en-US" altLang="ja-JP" sz="947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Namegata</a:t>
            </a:r>
            <a:r>
              <a:rPr lang="en-US" altLang="ja-JP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 Taro, </a:t>
            </a:r>
            <a:r>
              <a:rPr lang="en-US" altLang="ja-JP" sz="947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Namegata</a:t>
            </a:r>
            <a:r>
              <a:rPr lang="en-US" altLang="ja-JP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47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Hanako</a:t>
            </a:r>
            <a:endParaRPr lang="en-US" altLang="ja-JP" sz="94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〇所属学校、学年、クラス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</a:p>
          <a:p>
            <a:pPr algn="l">
              <a:lnSpc>
                <a:spcPct val="150000"/>
              </a:lnSpc>
            </a:pPr>
            <a:r>
              <a:rPr lang="en-US" altLang="ja-JP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83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 </a:t>
            </a:r>
            <a:r>
              <a:rPr lang="ja-JP" altLang="en-US" sz="94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例）行方小学校６年</a:t>
            </a:r>
            <a:r>
              <a:rPr lang="en-US" altLang="ja-JP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組、行方小学校５年</a:t>
            </a:r>
            <a:r>
              <a:rPr lang="en-US" altLang="ja-JP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47" dirty="0">
                <a:latin typeface="Meiryo UI" panose="020B0604030504040204" pitchFamily="50" charset="-128"/>
                <a:ea typeface="Meiryo UI" panose="020B0604030504040204" pitchFamily="50" charset="-128"/>
              </a:rPr>
              <a:t>組</a:t>
            </a:r>
            <a:endParaRPr lang="en-US" altLang="ja-JP" sz="94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〇郵便番号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〇住所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	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〇電話番号（緊急連絡先）</a:t>
            </a:r>
            <a:r>
              <a:rPr lang="ja-JP" altLang="en-US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〇メールアドレス（任意）</a:t>
            </a:r>
            <a:r>
              <a:rPr lang="en-US" altLang="ja-JP" sz="1183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〇実施中に参加児童に体調不良が発生した際は、保護者の方に迎えに</a:t>
            </a:r>
            <a:r>
              <a:rPr lang="ja-JP" altLang="en-US" sz="10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来ていただく</a:t>
            </a: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場合がある事をご確認頂きましたか。</a:t>
            </a:r>
            <a:endParaRPr lang="en-US" altLang="ja-JP" sz="106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（丸を付けてください）　　　</a:t>
            </a:r>
            <a:endParaRPr lang="en-US" altLang="ja-JP" sz="106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endParaRPr lang="en-US" altLang="ja-JP" sz="106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○連絡アプリ「リーバ</a:t>
            </a:r>
            <a:r>
              <a:rPr lang="en-US" altLang="ja-JP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―</a:t>
            </a:r>
            <a:r>
              <a:rPr lang="ja-JP" altLang="en-US" sz="1065" dirty="0">
                <a:latin typeface="Meiryo UI" panose="020B0604030504040204" pitchFamily="50" charset="-128"/>
                <a:ea typeface="Meiryo UI" panose="020B0604030504040204" pitchFamily="50" charset="-128"/>
              </a:rPr>
              <a:t>」にて体験型英語学習の所属登録は完了しましたか。（丸をつけてください）</a:t>
            </a:r>
            <a:endParaRPr lang="en-US" altLang="ja-JP" sz="106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5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35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183" dirty="0">
                <a:latin typeface="Meiryo UI" panose="020B0604030504040204" pitchFamily="50" charset="-128"/>
                <a:ea typeface="Meiryo UI" panose="020B0604030504040204" pitchFamily="50" charset="-128"/>
              </a:rPr>
              <a:t>〇参加されるお子さんに食物アレルギーはありますか。（丸を付けてください）</a:t>
            </a:r>
            <a:endParaRPr lang="en-US" altLang="ja-JP" sz="118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endParaRPr lang="en-US" altLang="ja-JP" sz="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8816" y="9078530"/>
            <a:ext cx="1535071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56" u="sng" dirty="0"/>
              <a:t>確認した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9652" y="9681632"/>
            <a:ext cx="1688578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56" u="sng" dirty="0"/>
              <a:t>完了した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1108" y="10231416"/>
            <a:ext cx="2505666" cy="38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93" u="sng" dirty="0" smtClean="0"/>
              <a:t>ない　</a:t>
            </a:r>
            <a:r>
              <a:rPr kumimoji="1" lang="ja-JP" altLang="en-US" sz="1893" u="sng" dirty="0"/>
              <a:t>　ある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3825" y="4947898"/>
            <a:ext cx="19859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3"/>
              </a:rPr>
              <a:t>https://</a:t>
            </a:r>
            <a:r>
              <a:rPr kumimoji="1" lang="en-US" altLang="ja-JP" dirty="0" smtClean="0">
                <a:hlinkClick r:id="rId3"/>
              </a:rPr>
              <a:t>www.city.namegata.ibaraki.jp/mailform.php?code=381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6624" r="6655" b="7766"/>
          <a:stretch/>
        </p:blipFill>
        <p:spPr>
          <a:xfrm>
            <a:off x="5995451" y="3575442"/>
            <a:ext cx="1429998" cy="1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4210</TotalTime>
  <Words>922</Words>
  <Application>Microsoft Office PowerPoint</Application>
  <PresentationFormat>ユーザー設定</PresentationFormat>
  <Paragraphs>80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22" baseType="lpstr">
      <vt:lpstr>BIZ UDP新ゴ Heavy</vt:lpstr>
      <vt:lpstr>BIZ UDP新丸ゴ</vt:lpstr>
      <vt:lpstr>HGSｺﾞｼｯｸE</vt:lpstr>
      <vt:lpstr>Meiryo UI</vt:lpstr>
      <vt:lpstr>ＭＳ Ｐゴシック</vt:lpstr>
      <vt:lpstr>ＭＳ Ｐ明朝</vt:lpstr>
      <vt:lpstr>ＭＳ 明朝</vt:lpstr>
      <vt:lpstr>UD デジタル 教科書体 NK-R</vt:lpstr>
      <vt:lpstr>UD デジタル 教科書体 N-R</vt:lpstr>
      <vt:lpstr>游ゴシック</vt:lpstr>
      <vt:lpstr>游ゴシック Light</vt:lpstr>
      <vt:lpstr>Arial</vt:lpstr>
      <vt:lpstr>Calibri</vt:lpstr>
      <vt:lpstr>Calibri Light</vt:lpstr>
      <vt:lpstr>Century</vt:lpstr>
      <vt:lpstr>Garamond</vt:lpstr>
      <vt:lpstr>MV Boli</vt:lpstr>
      <vt:lpstr>Times New Roman</vt:lpstr>
      <vt:lpstr>オーガニック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申し込み先：行方市教育委員会　English Camp担当</dc:title>
  <dc:creator>上辻 利尚</dc:creator>
  <cp:lastModifiedBy>関野 彩香</cp:lastModifiedBy>
  <cp:revision>255</cp:revision>
  <cp:lastPrinted>2025-05-23T04:04:53Z</cp:lastPrinted>
  <dcterms:created xsi:type="dcterms:W3CDTF">2021-06-08T00:32:23Z</dcterms:created>
  <dcterms:modified xsi:type="dcterms:W3CDTF">2026-05-27T11:54:29Z</dcterms:modified>
</cp:coreProperties>
</file>