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7"/>
  </p:notesMasterIdLst>
  <p:sldIdLst>
    <p:sldId id="279" r:id="rId5"/>
    <p:sldId id="280" r:id="rId6"/>
  </p:sldIdLst>
  <p:sldSz cx="6858000" cy="9906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0504D"/>
    <a:srgbClr val="D68C8A"/>
    <a:srgbClr val="CC7270"/>
    <a:srgbClr val="FF6600"/>
    <a:srgbClr val="41DFB9"/>
    <a:srgbClr val="339933"/>
    <a:srgbClr val="CCFFCC"/>
    <a:srgbClr val="00CC99"/>
    <a:srgbClr val="0099CC"/>
    <a:srgbClr val="00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3222" y="72"/>
      </p:cViewPr>
      <p:guideLst>
        <p:guide orient="horz" pos="312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鈴木 康真(SUZUKI Yasumasa)" userId="a87d8ef1-ec49-417d-9f8a-48ea6b614ebe" providerId="ADAL" clId="{7F865A62-2328-4C73-89DA-247A51224536}"/>
    <pc:docChg chg="modSld">
      <pc:chgData name="鈴木 康真(SUZUKI Yasumasa)" userId="a87d8ef1-ec49-417d-9f8a-48ea6b614ebe" providerId="ADAL" clId="{7F865A62-2328-4C73-89DA-247A51224536}" dt="2025-12-23T10:48:51.989" v="43"/>
      <pc:docMkLst>
        <pc:docMk/>
      </pc:docMkLst>
      <pc:sldChg chg="modSp mod">
        <pc:chgData name="鈴木 康真(SUZUKI Yasumasa)" userId="a87d8ef1-ec49-417d-9f8a-48ea6b614ebe" providerId="ADAL" clId="{7F865A62-2328-4C73-89DA-247A51224536}" dt="2025-12-22T09:02:21.397" v="0" actId="13926"/>
        <pc:sldMkLst>
          <pc:docMk/>
          <pc:sldMk cId="3180183839" sldId="279"/>
        </pc:sldMkLst>
        <pc:spChg chg="mod">
          <ac:chgData name="鈴木 康真(SUZUKI Yasumasa)" userId="a87d8ef1-ec49-417d-9f8a-48ea6b614ebe" providerId="ADAL" clId="{7F865A62-2328-4C73-89DA-247A51224536}" dt="2025-12-22T09:02:21.397" v="0" actId="13926"/>
          <ac:spMkLst>
            <pc:docMk/>
            <pc:sldMk cId="3180183839" sldId="279"/>
            <ac:spMk id="17" creationId="{A65DB153-28A7-3840-2EEC-340F73C6C9D5}"/>
          </ac:spMkLst>
        </pc:spChg>
      </pc:sldChg>
      <pc:sldChg chg="modSp mod">
        <pc:chgData name="鈴木 康真(SUZUKI Yasumasa)" userId="a87d8ef1-ec49-417d-9f8a-48ea6b614ebe" providerId="ADAL" clId="{7F865A62-2328-4C73-89DA-247A51224536}" dt="2025-12-23T10:48:51.989" v="43"/>
        <pc:sldMkLst>
          <pc:docMk/>
          <pc:sldMk cId="1093664850" sldId="280"/>
        </pc:sldMkLst>
        <pc:spChg chg="mod">
          <ac:chgData name="鈴木 康真(SUZUKI Yasumasa)" userId="a87d8ef1-ec49-417d-9f8a-48ea6b614ebe" providerId="ADAL" clId="{7F865A62-2328-4C73-89DA-247A51224536}" dt="2025-12-22T09:02:27.870" v="1" actId="13926"/>
          <ac:spMkLst>
            <pc:docMk/>
            <pc:sldMk cId="1093664850" sldId="280"/>
            <ac:spMk id="3" creationId="{3CB2F1A8-63F6-E6AF-E3F7-AFB168A9649B}"/>
          </ac:spMkLst>
        </pc:spChg>
        <pc:spChg chg="mod">
          <ac:chgData name="鈴木 康真(SUZUKI Yasumasa)" userId="a87d8ef1-ec49-417d-9f8a-48ea6b614ebe" providerId="ADAL" clId="{7F865A62-2328-4C73-89DA-247A51224536}" dt="2025-12-22T09:03:25.886" v="39" actId="13926"/>
          <ac:spMkLst>
            <pc:docMk/>
            <pc:sldMk cId="1093664850" sldId="280"/>
            <ac:spMk id="13" creationId="{9272D60B-B5C0-EB82-E0D4-01BCA426CF1C}"/>
          </ac:spMkLst>
        </pc:spChg>
        <pc:spChg chg="mod">
          <ac:chgData name="鈴木 康真(SUZUKI Yasumasa)" userId="a87d8ef1-ec49-417d-9f8a-48ea6b614ebe" providerId="ADAL" clId="{7F865A62-2328-4C73-89DA-247A51224536}" dt="2025-12-22T09:03:46.484" v="42" actId="1076"/>
          <ac:spMkLst>
            <pc:docMk/>
            <pc:sldMk cId="1093664850" sldId="280"/>
            <ac:spMk id="25" creationId="{34A85865-B631-25C1-2BDA-C71056D395FB}"/>
          </ac:spMkLst>
        </pc:spChg>
        <pc:spChg chg="mod">
          <ac:chgData name="鈴木 康真(SUZUKI Yasumasa)" userId="a87d8ef1-ec49-417d-9f8a-48ea6b614ebe" providerId="ADAL" clId="{7F865A62-2328-4C73-89DA-247A51224536}" dt="2025-12-22T09:02:32.688" v="2" actId="13926"/>
          <ac:spMkLst>
            <pc:docMk/>
            <pc:sldMk cId="1093664850" sldId="280"/>
            <ac:spMk id="26" creationId="{F9FB4684-1712-7914-6E3D-D76649C36F26}"/>
          </ac:spMkLst>
        </pc:spChg>
        <pc:spChg chg="mod">
          <ac:chgData name="鈴木 康真(SUZUKI Yasumasa)" userId="a87d8ef1-ec49-417d-9f8a-48ea6b614ebe" providerId="ADAL" clId="{7F865A62-2328-4C73-89DA-247A51224536}" dt="2025-12-23T10:48:51.989" v="43"/>
          <ac:spMkLst>
            <pc:docMk/>
            <pc:sldMk cId="1093664850" sldId="280"/>
            <ac:spMk id="27" creationId="{209B9854-0B9F-1A6E-CEBB-9612DB9CF1F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1"/>
            <a:ext cx="2949787" cy="496967"/>
          </a:xfrm>
          <a:prstGeom prst="rect">
            <a:avLst/>
          </a:prstGeom>
        </p:spPr>
        <p:txBody>
          <a:bodyPr vert="horz" lIns="92210" tIns="46106" rIns="92210" bIns="46106" rtlCol="0"/>
          <a:lstStyle>
            <a:lvl1pPr algn="l">
              <a:defRPr sz="1200"/>
            </a:lvl1pPr>
          </a:lstStyle>
          <a:p>
            <a:endParaRPr kumimoji="1" lang="ja-JP" altLang="en-US"/>
          </a:p>
        </p:txBody>
      </p:sp>
      <p:sp>
        <p:nvSpPr>
          <p:cNvPr id="3" name="日付プレースホルダ 2"/>
          <p:cNvSpPr>
            <a:spLocks noGrp="1"/>
          </p:cNvSpPr>
          <p:nvPr>
            <p:ph type="dt" idx="1"/>
          </p:nvPr>
        </p:nvSpPr>
        <p:spPr>
          <a:xfrm>
            <a:off x="3855841" y="1"/>
            <a:ext cx="2949787" cy="496967"/>
          </a:xfrm>
          <a:prstGeom prst="rect">
            <a:avLst/>
          </a:prstGeom>
        </p:spPr>
        <p:txBody>
          <a:bodyPr vert="horz" lIns="92210" tIns="46106" rIns="92210" bIns="46106" rtlCol="0"/>
          <a:lstStyle>
            <a:lvl1pPr algn="r">
              <a:defRPr sz="1200"/>
            </a:lvl1pPr>
          </a:lstStyle>
          <a:p>
            <a:fld id="{31C5A162-EB54-46AF-8712-C663B2F0E24B}" type="datetimeFigureOut">
              <a:rPr kumimoji="1" lang="ja-JP" altLang="en-US" smtClean="0"/>
              <a:pPr/>
              <a:t>2025/12/23</a:t>
            </a:fld>
            <a:endParaRPr kumimoji="1" lang="ja-JP" altLang="en-US"/>
          </a:p>
        </p:txBody>
      </p:sp>
      <p:sp>
        <p:nvSpPr>
          <p:cNvPr id="4" name="スライド イメージ プレースホルダ 3"/>
          <p:cNvSpPr>
            <a:spLocks noGrp="1" noRot="1" noChangeAspect="1"/>
          </p:cNvSpPr>
          <p:nvPr>
            <p:ph type="sldImg" idx="2"/>
          </p:nvPr>
        </p:nvSpPr>
        <p:spPr>
          <a:xfrm>
            <a:off x="2112963" y="744538"/>
            <a:ext cx="2581275" cy="3729037"/>
          </a:xfrm>
          <a:prstGeom prst="rect">
            <a:avLst/>
          </a:prstGeom>
          <a:noFill/>
          <a:ln w="12700">
            <a:solidFill>
              <a:prstClr val="black"/>
            </a:solidFill>
          </a:ln>
        </p:spPr>
        <p:txBody>
          <a:bodyPr vert="horz" lIns="92210" tIns="46106" rIns="92210" bIns="46106" rtlCol="0" anchor="ctr"/>
          <a:lstStyle/>
          <a:p>
            <a:endParaRPr lang="ja-JP" altLang="en-US"/>
          </a:p>
        </p:txBody>
      </p:sp>
      <p:sp>
        <p:nvSpPr>
          <p:cNvPr id="5" name="ノート プレースホルダ 4"/>
          <p:cNvSpPr>
            <a:spLocks noGrp="1"/>
          </p:cNvSpPr>
          <p:nvPr>
            <p:ph type="body" sz="quarter" idx="3"/>
          </p:nvPr>
        </p:nvSpPr>
        <p:spPr>
          <a:xfrm>
            <a:off x="680721" y="4721190"/>
            <a:ext cx="5445760" cy="4472702"/>
          </a:xfrm>
          <a:prstGeom prst="rect">
            <a:avLst/>
          </a:prstGeom>
        </p:spPr>
        <p:txBody>
          <a:bodyPr vert="horz" lIns="92210" tIns="46106" rIns="92210" bIns="46106"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5" y="9440647"/>
            <a:ext cx="2949787" cy="496967"/>
          </a:xfrm>
          <a:prstGeom prst="rect">
            <a:avLst/>
          </a:prstGeom>
        </p:spPr>
        <p:txBody>
          <a:bodyPr vert="horz" lIns="92210" tIns="46106" rIns="92210" bIns="46106"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55841" y="9440647"/>
            <a:ext cx="2949787" cy="496967"/>
          </a:xfrm>
          <a:prstGeom prst="rect">
            <a:avLst/>
          </a:prstGeom>
        </p:spPr>
        <p:txBody>
          <a:bodyPr vert="horz" lIns="92210" tIns="46106" rIns="92210" bIns="46106" rtlCol="0" anchor="b"/>
          <a:lstStyle>
            <a:lvl1pPr algn="r">
              <a:defRPr sz="1200"/>
            </a:lvl1pPr>
          </a:lstStyle>
          <a:p>
            <a:fld id="{5385BA56-C185-4FDE-95FF-1ABC57214F71}" type="slidenum">
              <a:rPr kumimoji="1" lang="ja-JP" altLang="en-US" smtClean="0"/>
              <a:pPr/>
              <a:t>‹#›</a:t>
            </a:fld>
            <a:endParaRPr kumimoji="1" lang="ja-JP" altLang="en-US"/>
          </a:p>
        </p:txBody>
      </p:sp>
    </p:spTree>
    <p:extLst>
      <p:ext uri="{BB962C8B-B14F-4D97-AF65-F5344CB8AC3E}">
        <p14:creationId xmlns:p14="http://schemas.microsoft.com/office/powerpoint/2010/main" val="328725901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63E0C7-1654-1AE4-AD84-22E12A77D21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BE088F9-9627-AD62-5835-030B5C55638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54EE355-D4C5-12D9-7F43-D385855E07D7}"/>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6EC5629-CDD3-CEB1-D69B-532FF0EFDEC8}"/>
              </a:ext>
            </a:extLst>
          </p:cNvPr>
          <p:cNvSpPr>
            <a:spLocks noGrp="1"/>
          </p:cNvSpPr>
          <p:nvPr>
            <p:ph type="sldNum" sz="quarter" idx="5"/>
          </p:nvPr>
        </p:nvSpPr>
        <p:spPr/>
        <p:txBody>
          <a:bodyPr/>
          <a:lstStyle/>
          <a:p>
            <a:fld id="{5385BA56-C185-4FDE-95FF-1ABC57214F71}" type="slidenum">
              <a:rPr kumimoji="1" lang="ja-JP" altLang="en-US" smtClean="0"/>
              <a:pPr/>
              <a:t>1</a:t>
            </a:fld>
            <a:endParaRPr kumimoji="1" lang="ja-JP" altLang="en-US"/>
          </a:p>
        </p:txBody>
      </p:sp>
    </p:spTree>
    <p:extLst>
      <p:ext uri="{BB962C8B-B14F-4D97-AF65-F5344CB8AC3E}">
        <p14:creationId xmlns:p14="http://schemas.microsoft.com/office/powerpoint/2010/main" val="8493462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E8CD14-49D9-ED6F-04EB-9398F31E5CE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18F06051-DE10-83BE-0136-9E450D688553}"/>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BE69D66-FB24-C1AC-12F6-6D0138A3D41E}"/>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3D1055ED-8DA8-EF16-E28A-F8ECC9BAD444}"/>
              </a:ext>
            </a:extLst>
          </p:cNvPr>
          <p:cNvSpPr>
            <a:spLocks noGrp="1"/>
          </p:cNvSpPr>
          <p:nvPr>
            <p:ph type="sldNum" sz="quarter" idx="5"/>
          </p:nvPr>
        </p:nvSpPr>
        <p:spPr/>
        <p:txBody>
          <a:bodyPr/>
          <a:lstStyle/>
          <a:p>
            <a:fld id="{5385BA56-C185-4FDE-95FF-1ABC57214F71}" type="slidenum">
              <a:rPr kumimoji="1" lang="ja-JP" altLang="en-US" smtClean="0"/>
              <a:pPr/>
              <a:t>2</a:t>
            </a:fld>
            <a:endParaRPr kumimoji="1" lang="ja-JP" altLang="en-US"/>
          </a:p>
        </p:txBody>
      </p:sp>
    </p:spTree>
    <p:extLst>
      <p:ext uri="{BB962C8B-B14F-4D97-AF65-F5344CB8AC3E}">
        <p14:creationId xmlns:p14="http://schemas.microsoft.com/office/powerpoint/2010/main" val="24311790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96701"/>
            <a:ext cx="1543050" cy="8452202"/>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96701"/>
            <a:ext cx="4514850" cy="8452202"/>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6365522"/>
            <a:ext cx="5829300" cy="1967442"/>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1" y="394406"/>
            <a:ext cx="2256235" cy="1678517"/>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934201"/>
            <a:ext cx="4114800" cy="818622"/>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アイコンをクリックして図を追加</a:t>
            </a:r>
          </a:p>
        </p:txBody>
      </p:sp>
      <p:sp>
        <p:nvSpPr>
          <p:cNvPr id="4" name="テキスト プレースホルダ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B61C509-C240-40A6-BB1A-64BE214C778E}" type="datetimeFigureOut">
              <a:rPr kumimoji="1" lang="ja-JP" altLang="en-US" smtClean="0"/>
              <a:pPr/>
              <a:t>2025/12/23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64452A23-BFEA-43FD-98FB-69091C0AE9EE}"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6B61C509-C240-40A6-BB1A-64BE214C778E}" type="datetimeFigureOut">
              <a:rPr kumimoji="1" lang="ja-JP" altLang="en-US" smtClean="0"/>
              <a:pPr/>
              <a:t>2025/12/23</a:t>
            </a:fld>
            <a:endParaRPr kumimoji="1" lang="ja-JP" altLang="en-US"/>
          </a:p>
        </p:txBody>
      </p:sp>
      <p:sp>
        <p:nvSpPr>
          <p:cNvPr id="5" name="フッター プレースホルダ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64452A23-BFEA-43FD-98FB-69091C0AE9EE}"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A55511-F5D0-43F5-9039-4EFFD4E25CB9}"/>
            </a:ext>
          </a:extLst>
        </p:cNvPr>
        <p:cNvGrpSpPr/>
        <p:nvPr/>
      </p:nvGrpSpPr>
      <p:grpSpPr>
        <a:xfrm>
          <a:off x="0" y="0"/>
          <a:ext cx="0" cy="0"/>
          <a:chOff x="0" y="0"/>
          <a:chExt cx="0" cy="0"/>
        </a:xfrm>
      </p:grpSpPr>
      <p:sp>
        <p:nvSpPr>
          <p:cNvPr id="15" name="正方形/長方形 14">
            <a:extLst>
              <a:ext uri="{FF2B5EF4-FFF2-40B4-BE49-F238E27FC236}">
                <a16:creationId xmlns:a16="http://schemas.microsoft.com/office/drawing/2014/main" id="{6BCC8794-0614-A3A8-E2DB-6E78ACC75E1D}"/>
              </a:ext>
            </a:extLst>
          </p:cNvPr>
          <p:cNvSpPr/>
          <p:nvPr/>
        </p:nvSpPr>
        <p:spPr>
          <a:xfrm>
            <a:off x="138385" y="1373413"/>
            <a:ext cx="6577063" cy="7852474"/>
          </a:xfrm>
          <a:prstGeom prst="rect">
            <a:avLst/>
          </a:prstGeom>
          <a:solidFill>
            <a:schemeClr val="accent3">
              <a:lumMod val="20000"/>
              <a:lumOff val="8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30" name="角丸四角形 6">
            <a:extLst>
              <a:ext uri="{FF2B5EF4-FFF2-40B4-BE49-F238E27FC236}">
                <a16:creationId xmlns:a16="http://schemas.microsoft.com/office/drawing/2014/main" id="{1D88D2F1-7B2A-EE19-C6AE-078802D02D72}"/>
              </a:ext>
            </a:extLst>
          </p:cNvPr>
          <p:cNvSpPr/>
          <p:nvPr/>
        </p:nvSpPr>
        <p:spPr>
          <a:xfrm>
            <a:off x="1395503" y="2282355"/>
            <a:ext cx="6137953" cy="280928"/>
          </a:xfrm>
          <a:prstGeom prst="roundRect">
            <a:avLst/>
          </a:prstGeom>
          <a:noFill/>
          <a:ln>
            <a:noFill/>
            <a:prstDash val="sysDash"/>
          </a:ln>
        </p:spPr>
        <p:style>
          <a:lnRef idx="2">
            <a:schemeClr val="accent2"/>
          </a:lnRef>
          <a:fillRef idx="1">
            <a:schemeClr val="lt1"/>
          </a:fillRef>
          <a:effectRef idx="0">
            <a:schemeClr val="accent2"/>
          </a:effectRef>
          <a:fontRef idx="minor">
            <a:schemeClr val="dk1"/>
          </a:fontRef>
        </p:style>
        <p:txBody>
          <a:bodyPr wrap="square" rtlCol="0" anchor="ctr" anchorCtr="0">
            <a:spAutoFit/>
          </a:bodyPr>
          <a:lstStyle/>
          <a:p>
            <a:endParaRPr lang="en-US" altLang="ja-JP" sz="1050" b="1">
              <a:solidFill>
                <a:srgbClr val="FF0000"/>
              </a:solidFill>
              <a:latin typeface="Meiryo UI" panose="020B0604030504040204" pitchFamily="50" charset="-128"/>
              <a:ea typeface="Meiryo UI" panose="020B0604030504040204" pitchFamily="50" charset="-128"/>
            </a:endParaRPr>
          </a:p>
        </p:txBody>
      </p:sp>
      <p:pic>
        <p:nvPicPr>
          <p:cNvPr id="7" name="図 5" descr="ポスター用logo高画質.bmp">
            <a:extLst>
              <a:ext uri="{FF2B5EF4-FFF2-40B4-BE49-F238E27FC236}">
                <a16:creationId xmlns:a16="http://schemas.microsoft.com/office/drawing/2014/main" id="{B5A4788D-4332-E8FB-B654-DE298EBAB70E}"/>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91084" y="9324561"/>
            <a:ext cx="2297460" cy="3006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正方形/長方形 27">
            <a:extLst>
              <a:ext uri="{FF2B5EF4-FFF2-40B4-BE49-F238E27FC236}">
                <a16:creationId xmlns:a16="http://schemas.microsoft.com/office/drawing/2014/main" id="{89FC269E-89BE-B585-1633-CC8E41794B3A}"/>
              </a:ext>
            </a:extLst>
          </p:cNvPr>
          <p:cNvSpPr/>
          <p:nvPr/>
        </p:nvSpPr>
        <p:spPr>
          <a:xfrm>
            <a:off x="268775" y="1378679"/>
            <a:ext cx="826694" cy="774358"/>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補助率</a:t>
            </a:r>
          </a:p>
        </p:txBody>
      </p:sp>
      <p:sp>
        <p:nvSpPr>
          <p:cNvPr id="31" name="角丸四角形 19">
            <a:extLst>
              <a:ext uri="{FF2B5EF4-FFF2-40B4-BE49-F238E27FC236}">
                <a16:creationId xmlns:a16="http://schemas.microsoft.com/office/drawing/2014/main" id="{74914119-2357-8FB6-15AE-C1D209DA1365}"/>
              </a:ext>
            </a:extLst>
          </p:cNvPr>
          <p:cNvSpPr/>
          <p:nvPr/>
        </p:nvSpPr>
        <p:spPr>
          <a:xfrm>
            <a:off x="260488" y="3498768"/>
            <a:ext cx="6307819" cy="1312443"/>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2000"/>
              </a:lnSpc>
            </a:pPr>
            <a:r>
              <a:rPr lang="ja-JP" altLang="en-US" sz="1400" b="1" dirty="0">
                <a:solidFill>
                  <a:schemeClr val="accent3">
                    <a:lumMod val="50000"/>
                  </a:schemeClr>
                </a:solidFill>
                <a:latin typeface="Meiryo UI" panose="020B0604030504040204" pitchFamily="50" charset="-128"/>
                <a:ea typeface="Meiryo UI" panose="020B0604030504040204" pitchFamily="50" charset="-128"/>
              </a:rPr>
              <a:t>成果目標の達成に直結</a:t>
            </a:r>
            <a:r>
              <a:rPr lang="ja-JP" altLang="en-US" sz="1400" dirty="0">
                <a:latin typeface="Meiryo UI" panose="020B0604030504040204" pitchFamily="50" charset="-128"/>
                <a:ea typeface="Meiryo UI" panose="020B0604030504040204" pitchFamily="50" charset="-128"/>
              </a:rPr>
              <a:t>する、各種</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農業用機械・施設</a:t>
            </a:r>
            <a:r>
              <a:rPr lang="ja-JP" altLang="en-US" sz="1400" dirty="0">
                <a:latin typeface="Meiryo UI" panose="020B0604030504040204" pitchFamily="50" charset="-128"/>
                <a:ea typeface="Meiryo UI" panose="020B0604030504040204" pitchFamily="50" charset="-128"/>
              </a:rPr>
              <a:t>が対象です。</a:t>
            </a:r>
            <a:r>
              <a:rPr lang="ja-JP" altLang="en-US" sz="1400" dirty="0">
                <a:solidFill>
                  <a:schemeClr val="tx1"/>
                </a:solidFill>
                <a:latin typeface="Meiryo UI" panose="020B0604030504040204" pitchFamily="50" charset="-128"/>
                <a:ea typeface="Meiryo UI" panose="020B0604030504040204" pitchFamily="50" charset="-128"/>
              </a:rPr>
              <a:t>たとえば・・・</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トラクター、田植機、コンバインなどの農業用機械</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乾燥調製施設（乾燥機等）、集出荷施設（選果機等）、</a:t>
            </a:r>
            <a:br>
              <a:rPr lang="en-US" altLang="ja-JP" sz="1400" dirty="0">
                <a:latin typeface="Meiryo UI" panose="020B0604030504040204" pitchFamily="50" charset="-128"/>
                <a:ea typeface="Meiryo UI" panose="020B0604030504040204" pitchFamily="50" charset="-128"/>
              </a:rPr>
            </a:br>
            <a:r>
              <a:rPr lang="ja-JP" altLang="en-US" sz="1400" dirty="0">
                <a:latin typeface="Meiryo UI" panose="020B0604030504040204" pitchFamily="50" charset="-128"/>
                <a:ea typeface="Meiryo UI" panose="020B0604030504040204" pitchFamily="50" charset="-128"/>
              </a:rPr>
              <a:t>農畜産物加工施設（加工設備等）などの施設</a:t>
            </a:r>
            <a:endParaRPr lang="en-US" altLang="ja-JP" sz="1400" dirty="0">
              <a:latin typeface="Meiryo UI" panose="020B0604030504040204" pitchFamily="50" charset="-128"/>
              <a:ea typeface="Meiryo UI" panose="020B0604030504040204" pitchFamily="50" charset="-128"/>
            </a:endParaRPr>
          </a:p>
          <a:p>
            <a:pPr marL="360000" indent="-252000">
              <a:lnSpc>
                <a:spcPts val="20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ビニールハウス　など</a:t>
            </a:r>
            <a:endParaRPr lang="en-US" altLang="ja-JP" sz="1400" dirty="0">
              <a:latin typeface="Meiryo UI" panose="020B0604030504040204" pitchFamily="50" charset="-128"/>
              <a:ea typeface="Meiryo UI" panose="020B0604030504040204" pitchFamily="50" charset="-128"/>
            </a:endParaRPr>
          </a:p>
        </p:txBody>
      </p:sp>
      <p:pic>
        <p:nvPicPr>
          <p:cNvPr id="8" name="Picture 6">
            <a:extLst>
              <a:ext uri="{FF2B5EF4-FFF2-40B4-BE49-F238E27FC236}">
                <a16:creationId xmlns:a16="http://schemas.microsoft.com/office/drawing/2014/main" id="{A8B769EB-C77E-F168-6253-C87C0B2B4ED4}"/>
              </a:ext>
            </a:extLst>
          </p:cNvPr>
          <p:cNvPicPr>
            <a:picLocks noChangeAspect="1" noChangeArrowheads="1"/>
          </p:cNvPicPr>
          <p:nvPr/>
        </p:nvPicPr>
        <p:blipFill>
          <a:blip r:embed="rId4" cstate="print"/>
          <a:srcRect/>
          <a:stretch>
            <a:fillRect/>
          </a:stretch>
        </p:blipFill>
        <p:spPr bwMode="auto">
          <a:xfrm>
            <a:off x="5231008" y="3813080"/>
            <a:ext cx="1164202" cy="917634"/>
          </a:xfrm>
          <a:prstGeom prst="rect">
            <a:avLst/>
          </a:prstGeom>
          <a:noFill/>
          <a:ln w="9525">
            <a:noFill/>
            <a:miter lim="800000"/>
            <a:headEnd/>
            <a:tailEnd/>
          </a:ln>
          <a:effectLst/>
        </p:spPr>
      </p:pic>
      <p:sp>
        <p:nvSpPr>
          <p:cNvPr id="5" name="テキスト ボックス 4">
            <a:extLst>
              <a:ext uri="{FF2B5EF4-FFF2-40B4-BE49-F238E27FC236}">
                <a16:creationId xmlns:a16="http://schemas.microsoft.com/office/drawing/2014/main" id="{9095DD2B-15EE-FEFD-34B2-AE30AA67242B}"/>
              </a:ext>
            </a:extLst>
          </p:cNvPr>
          <p:cNvSpPr txBox="1"/>
          <p:nvPr/>
        </p:nvSpPr>
        <p:spPr>
          <a:xfrm>
            <a:off x="4844893" y="48754"/>
            <a:ext cx="1995690" cy="276999"/>
          </a:xfrm>
          <a:prstGeom prst="rect">
            <a:avLst/>
          </a:prstGeom>
          <a:noFill/>
          <a:ln w="12700" cmpd="sng">
            <a:solidFill>
              <a:schemeClr val="tx1"/>
            </a:solidFill>
            <a:prstDash val="solid"/>
          </a:ln>
        </p:spPr>
        <p:txBody>
          <a:bodyPr wrap="square" rtlCol="0">
            <a:spAutoFit/>
          </a:bodyPr>
          <a:lstStyle/>
          <a:p>
            <a:pPr algn="ctr"/>
            <a:r>
              <a:rPr lang="ja-JP" altLang="en-US" sz="1200" dirty="0">
                <a:latin typeface="Meiryo UI" panose="020B0604030504040204" pitchFamily="50" charset="-128"/>
                <a:ea typeface="Meiryo UI" panose="020B0604030504040204" pitchFamily="50" charset="-128"/>
              </a:rPr>
              <a:t>令和</a:t>
            </a:r>
            <a:r>
              <a:rPr lang="en-US" altLang="ja-JP" sz="1200" dirty="0">
                <a:latin typeface="Meiryo UI" panose="020B0604030504040204" pitchFamily="50" charset="-128"/>
                <a:ea typeface="Meiryo UI" panose="020B0604030504040204" pitchFamily="50" charset="-128"/>
              </a:rPr>
              <a:t>7</a:t>
            </a:r>
            <a:r>
              <a:rPr lang="ja-JP" altLang="en-US" sz="1200" dirty="0">
                <a:latin typeface="Meiryo UI" panose="020B0604030504040204" pitchFamily="50" charset="-128"/>
                <a:ea typeface="Meiryo UI" panose="020B0604030504040204" pitchFamily="50" charset="-128"/>
              </a:rPr>
              <a:t>年</a:t>
            </a:r>
            <a:r>
              <a:rPr lang="en-US" altLang="ja-JP" sz="1200" dirty="0">
                <a:latin typeface="Meiryo UI" panose="020B0604030504040204" pitchFamily="50" charset="-128"/>
                <a:ea typeface="Meiryo UI" panose="020B0604030504040204" pitchFamily="50" charset="-128"/>
              </a:rPr>
              <a:t>12</a:t>
            </a:r>
            <a:r>
              <a:rPr lang="ja-JP" altLang="en-US" sz="1200" dirty="0">
                <a:latin typeface="Meiryo UI" panose="020B0604030504040204" pitchFamily="50" charset="-128"/>
                <a:ea typeface="Meiryo UI" panose="020B0604030504040204" pitchFamily="50" charset="-128"/>
              </a:rPr>
              <a:t>月要望調査版</a:t>
            </a:r>
            <a:endParaRPr kumimoji="1" lang="ja-JP" altLang="en-US" sz="1200" dirty="0">
              <a:latin typeface="Meiryo UI" panose="020B0604030504040204" pitchFamily="50" charset="-128"/>
              <a:ea typeface="Meiryo UI" panose="020B0604030504040204" pitchFamily="50" charset="-128"/>
            </a:endParaRPr>
          </a:p>
        </p:txBody>
      </p:sp>
      <p:sp>
        <p:nvSpPr>
          <p:cNvPr id="6" name="テキスト ボックス 5">
            <a:extLst>
              <a:ext uri="{FF2B5EF4-FFF2-40B4-BE49-F238E27FC236}">
                <a16:creationId xmlns:a16="http://schemas.microsoft.com/office/drawing/2014/main" id="{B47FE543-BFB1-AC9B-91C5-950504C29A4D}"/>
              </a:ext>
            </a:extLst>
          </p:cNvPr>
          <p:cNvSpPr txBox="1"/>
          <p:nvPr/>
        </p:nvSpPr>
        <p:spPr>
          <a:xfrm>
            <a:off x="560488" y="265772"/>
            <a:ext cx="5732856" cy="646331"/>
          </a:xfrm>
          <a:prstGeom prst="rect">
            <a:avLst/>
          </a:prstGeom>
          <a:noFill/>
          <a:ln w="25400" cmpd="sng">
            <a:noFill/>
            <a:prstDash val="dash"/>
          </a:ln>
        </p:spPr>
        <p:txBody>
          <a:bodyPr wrap="square" rtlCol="0">
            <a:spAutoFit/>
          </a:bodyPr>
          <a:lstStyle/>
          <a:p>
            <a:pPr algn="ctr"/>
            <a:r>
              <a:rPr kumimoji="1" lang="ja-JP" altLang="en-US" sz="3600" b="1" dirty="0">
                <a:latin typeface="Meiryo UI" panose="020B0604030504040204" pitchFamily="50" charset="-128"/>
                <a:ea typeface="Meiryo UI" panose="020B0604030504040204" pitchFamily="50" charset="-128"/>
              </a:rPr>
              <a:t>地域農業構造転換支援事業</a:t>
            </a:r>
          </a:p>
        </p:txBody>
      </p:sp>
      <p:sp>
        <p:nvSpPr>
          <p:cNvPr id="9" name="テキスト ボックス 8">
            <a:extLst>
              <a:ext uri="{FF2B5EF4-FFF2-40B4-BE49-F238E27FC236}">
                <a16:creationId xmlns:a16="http://schemas.microsoft.com/office/drawing/2014/main" id="{0806618D-7805-B6A6-0EA1-272DF3E17D34}"/>
              </a:ext>
            </a:extLst>
          </p:cNvPr>
          <p:cNvSpPr txBox="1"/>
          <p:nvPr/>
        </p:nvSpPr>
        <p:spPr>
          <a:xfrm>
            <a:off x="738036" y="788638"/>
            <a:ext cx="5377759" cy="584775"/>
          </a:xfrm>
          <a:prstGeom prst="rect">
            <a:avLst/>
          </a:prstGeom>
          <a:noFill/>
          <a:ln w="25400" cmpd="sng">
            <a:noFill/>
            <a:prstDash val="dash"/>
          </a:ln>
        </p:spPr>
        <p:txBody>
          <a:bodyPr wrap="square" rtlCol="0">
            <a:spAutoFit/>
          </a:bodyPr>
          <a:lstStyle/>
          <a:p>
            <a:r>
              <a:rPr kumimoji="1" lang="ja-JP" altLang="en-US" sz="1600" dirty="0">
                <a:latin typeface="Meiryo UI" panose="020B0604030504040204" pitchFamily="50" charset="-128"/>
                <a:ea typeface="Meiryo UI" panose="020B0604030504040204" pitchFamily="50" charset="-128"/>
              </a:rPr>
              <a:t>地域の中核となって農地を引受ける</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担い手</a:t>
            </a:r>
            <a:r>
              <a:rPr kumimoji="1" lang="ja-JP" altLang="en-US" sz="1600" dirty="0">
                <a:latin typeface="Meiryo UI" panose="020B0604030504040204" pitchFamily="50" charset="-128"/>
                <a:ea typeface="Meiryo UI" panose="020B0604030504040204" pitchFamily="50" charset="-128"/>
              </a:rPr>
              <a:t>の経営改善に必要な</a:t>
            </a:r>
            <a:r>
              <a:rPr kumimoji="1" lang="ja-JP" altLang="en-US" sz="1600" b="1" dirty="0">
                <a:solidFill>
                  <a:schemeClr val="accent3">
                    <a:lumMod val="50000"/>
                  </a:schemeClr>
                </a:solidFill>
                <a:latin typeface="Meiryo UI" panose="020B0604030504040204" pitchFamily="50" charset="-128"/>
                <a:ea typeface="Meiryo UI" panose="020B0604030504040204" pitchFamily="50" charset="-128"/>
              </a:rPr>
              <a:t>農業用機械・施設の導入を支援</a:t>
            </a:r>
            <a:r>
              <a:rPr kumimoji="1" lang="ja-JP" altLang="en-US" sz="1600" dirty="0">
                <a:latin typeface="Meiryo UI" panose="020B0604030504040204" pitchFamily="50" charset="-128"/>
                <a:ea typeface="Meiryo UI" panose="020B0604030504040204" pitchFamily="50" charset="-128"/>
              </a:rPr>
              <a:t>します。</a:t>
            </a:r>
          </a:p>
        </p:txBody>
      </p:sp>
      <p:sp>
        <p:nvSpPr>
          <p:cNvPr id="10" name="正方形/長方形 9">
            <a:extLst>
              <a:ext uri="{FF2B5EF4-FFF2-40B4-BE49-F238E27FC236}">
                <a16:creationId xmlns:a16="http://schemas.microsoft.com/office/drawing/2014/main" id="{5FA0249A-A9EB-0A42-E6FD-2C8FADD06886}"/>
              </a:ext>
            </a:extLst>
          </p:cNvPr>
          <p:cNvSpPr/>
          <p:nvPr/>
        </p:nvSpPr>
        <p:spPr>
          <a:xfrm>
            <a:off x="1086783" y="1378662"/>
            <a:ext cx="1165157" cy="780467"/>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600" dirty="0">
                <a:solidFill>
                  <a:schemeClr val="tx1"/>
                </a:solidFill>
                <a:latin typeface="Meiryo UI" panose="020B0604030504040204" pitchFamily="50" charset="-128"/>
                <a:ea typeface="Meiryo UI" panose="020B0604030504040204" pitchFamily="50" charset="-128"/>
              </a:rPr>
              <a:t>3/10</a:t>
            </a:r>
            <a:r>
              <a:rPr lang="ja-JP" altLang="en-US" sz="1600" dirty="0">
                <a:solidFill>
                  <a:schemeClr val="tx1"/>
                </a:solidFill>
                <a:latin typeface="Meiryo UI" panose="020B0604030504040204" pitchFamily="50" charset="-128"/>
                <a:ea typeface="Meiryo UI" panose="020B0604030504040204" pitchFamily="50" charset="-128"/>
              </a:rPr>
              <a:t>以内</a:t>
            </a:r>
          </a:p>
        </p:txBody>
      </p:sp>
      <p:sp>
        <p:nvSpPr>
          <p:cNvPr id="11" name="正方形/長方形 10">
            <a:extLst>
              <a:ext uri="{FF2B5EF4-FFF2-40B4-BE49-F238E27FC236}">
                <a16:creationId xmlns:a16="http://schemas.microsoft.com/office/drawing/2014/main" id="{D7D414E2-FE97-26B1-2A3F-2C46EE36E091}"/>
              </a:ext>
            </a:extLst>
          </p:cNvPr>
          <p:cNvSpPr/>
          <p:nvPr/>
        </p:nvSpPr>
        <p:spPr>
          <a:xfrm>
            <a:off x="2271512" y="1374988"/>
            <a:ext cx="1224442" cy="78414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補助上限額</a:t>
            </a:r>
          </a:p>
        </p:txBody>
      </p:sp>
      <p:sp>
        <p:nvSpPr>
          <p:cNvPr id="12" name="正方形/長方形 11">
            <a:extLst>
              <a:ext uri="{FF2B5EF4-FFF2-40B4-BE49-F238E27FC236}">
                <a16:creationId xmlns:a16="http://schemas.microsoft.com/office/drawing/2014/main" id="{61211FB2-424B-267C-84E8-FBC5908E8677}"/>
              </a:ext>
            </a:extLst>
          </p:cNvPr>
          <p:cNvSpPr/>
          <p:nvPr/>
        </p:nvSpPr>
        <p:spPr>
          <a:xfrm>
            <a:off x="3495954" y="1377619"/>
            <a:ext cx="3072354" cy="781786"/>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ja-JP" altLang="en-US" sz="1600" dirty="0">
              <a:solidFill>
                <a:schemeClr val="tx1"/>
              </a:solidFill>
              <a:latin typeface="Meiryo UI" panose="020B0604030504040204" pitchFamily="50" charset="-128"/>
              <a:ea typeface="Meiryo UI" panose="020B0604030504040204" pitchFamily="50" charset="-128"/>
            </a:endParaRPr>
          </a:p>
        </p:txBody>
      </p:sp>
      <p:sp>
        <p:nvSpPr>
          <p:cNvPr id="18" name="正方形/長方形 17">
            <a:extLst>
              <a:ext uri="{FF2B5EF4-FFF2-40B4-BE49-F238E27FC236}">
                <a16:creationId xmlns:a16="http://schemas.microsoft.com/office/drawing/2014/main" id="{85CE937F-0EB2-A6A4-DF29-6F033015580D}"/>
              </a:ext>
            </a:extLst>
          </p:cNvPr>
          <p:cNvSpPr/>
          <p:nvPr/>
        </p:nvSpPr>
        <p:spPr>
          <a:xfrm>
            <a:off x="260488" y="3229923"/>
            <a:ext cx="3015429" cy="25423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対象となる農業用機械・施設</a:t>
            </a:r>
          </a:p>
        </p:txBody>
      </p:sp>
      <p:sp>
        <p:nvSpPr>
          <p:cNvPr id="19" name="角丸四角形 19">
            <a:extLst>
              <a:ext uri="{FF2B5EF4-FFF2-40B4-BE49-F238E27FC236}">
                <a16:creationId xmlns:a16="http://schemas.microsoft.com/office/drawing/2014/main" id="{99604691-A42D-C820-2F10-C28074A56F01}"/>
              </a:ext>
            </a:extLst>
          </p:cNvPr>
          <p:cNvSpPr/>
          <p:nvPr/>
        </p:nvSpPr>
        <p:spPr>
          <a:xfrm>
            <a:off x="263671" y="6661182"/>
            <a:ext cx="6307819" cy="1690162"/>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a:t>
            </a:r>
            <a:r>
              <a:rPr lang="ja-JP" altLang="en-US" sz="1400" dirty="0">
                <a:latin typeface="Meiryo UI" panose="020B0604030504040204" pitchFamily="50" charset="-128"/>
                <a:ea typeface="Meiryo UI" panose="020B0604030504040204" pitchFamily="50" charset="-128"/>
              </a:rPr>
              <a:t>　地域計画の目標集積率が６割以上（都府県の中山間地域は５割以上）</a:t>
            </a:r>
            <a:endParaRPr lang="en-US" altLang="ja-JP" sz="1400" dirty="0">
              <a:latin typeface="Meiryo UI" panose="020B0604030504040204" pitchFamily="50" charset="-128"/>
              <a:ea typeface="Meiryo UI" panose="020B0604030504040204" pitchFamily="50" charset="-128"/>
            </a:endParaRPr>
          </a:p>
          <a:p>
            <a:pPr marL="360000" indent="-252000">
              <a:lnSpc>
                <a:spcPts val="1800"/>
              </a:lnSpc>
            </a:pPr>
            <a:r>
              <a:rPr lang="en-US" altLang="ja-JP" sz="1400" dirty="0">
                <a:solidFill>
                  <a:schemeClr val="tx1"/>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又は</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r>
              <a:rPr lang="ja-JP" altLang="en-US" sz="1400" dirty="0">
                <a:solidFill>
                  <a:schemeClr val="accent3"/>
                </a:solidFill>
                <a:latin typeface="Meiryo UI" panose="020B0604030504040204" pitchFamily="50" charset="-128"/>
                <a:ea typeface="Meiryo UI" panose="020B0604030504040204" pitchFamily="50" charset="-128"/>
              </a:rPr>
              <a:t>●　</a:t>
            </a:r>
            <a:r>
              <a:rPr lang="ja-JP" altLang="en-US" sz="1400" dirty="0">
                <a:solidFill>
                  <a:schemeClr val="tx1"/>
                </a:solidFill>
                <a:latin typeface="Meiryo UI" panose="020B0604030504040204" pitchFamily="50" charset="-128"/>
                <a:ea typeface="Meiryo UI" panose="020B0604030504040204" pitchFamily="50" charset="-128"/>
              </a:rPr>
              <a:t>現行の地域計画か、ブラッシュアップ後の地域計画において、目標集積率が現状の集積率よりも</a:t>
            </a:r>
            <a:r>
              <a:rPr lang="en-US" altLang="ja-JP" sz="1400" dirty="0">
                <a:solidFill>
                  <a:schemeClr val="tx1"/>
                </a:solidFill>
                <a:latin typeface="Meiryo UI" panose="020B0604030504040204" pitchFamily="50" charset="-128"/>
                <a:ea typeface="Meiryo UI" panose="020B0604030504040204" pitchFamily="50" charset="-128"/>
              </a:rPr>
              <a:t>10</a:t>
            </a:r>
            <a:r>
              <a:rPr lang="ja-JP" altLang="en-US" sz="1400" dirty="0">
                <a:solidFill>
                  <a:schemeClr val="tx1"/>
                </a:solidFill>
                <a:latin typeface="Meiryo UI" panose="020B0604030504040204" pitchFamily="50" charset="-128"/>
                <a:ea typeface="Meiryo UI" panose="020B0604030504040204" pitchFamily="50" charset="-128"/>
              </a:rPr>
              <a:t>ポイント以上増加する姿となること</a:t>
            </a: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5ECE2432-07D0-97CA-A213-053AC918B431}"/>
              </a:ext>
            </a:extLst>
          </p:cNvPr>
          <p:cNvSpPr/>
          <p:nvPr/>
        </p:nvSpPr>
        <p:spPr>
          <a:xfrm>
            <a:off x="263671" y="6401712"/>
            <a:ext cx="1405690" cy="247173"/>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対象地域</a:t>
            </a:r>
          </a:p>
        </p:txBody>
      </p:sp>
      <p:sp>
        <p:nvSpPr>
          <p:cNvPr id="26" name="矢印: 下 25">
            <a:extLst>
              <a:ext uri="{FF2B5EF4-FFF2-40B4-BE49-F238E27FC236}">
                <a16:creationId xmlns:a16="http://schemas.microsoft.com/office/drawing/2014/main" id="{E0270537-EA6E-8785-CFED-FF4642225CAA}"/>
              </a:ext>
            </a:extLst>
          </p:cNvPr>
          <p:cNvSpPr/>
          <p:nvPr/>
        </p:nvSpPr>
        <p:spPr>
          <a:xfrm rot="16200000">
            <a:off x="2429050" y="7149562"/>
            <a:ext cx="157033" cy="1260692"/>
          </a:xfrm>
          <a:prstGeom prst="downArrow">
            <a:avLst>
              <a:gd name="adj1" fmla="val 54854"/>
              <a:gd name="adj2" fmla="val 66988"/>
            </a:avLst>
          </a:prstGeom>
          <a:ln>
            <a:noFill/>
          </a:ln>
        </p:spPr>
        <p:style>
          <a:lnRef idx="3">
            <a:schemeClr val="lt1"/>
          </a:lnRef>
          <a:fillRef idx="1">
            <a:schemeClr val="accent6"/>
          </a:fillRef>
          <a:effectRef idx="1">
            <a:schemeClr val="accent6"/>
          </a:effectRef>
          <a:fontRef idx="minor">
            <a:schemeClr val="lt1"/>
          </a:fontRef>
        </p:style>
        <p:txBody>
          <a:bodyPr rtlCol="0" anchor="ct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Meiryo UI"/>
              <a:ea typeface="Meiryo UI"/>
              <a:cs typeface="+mn-cs"/>
            </a:endParaRPr>
          </a:p>
        </p:txBody>
      </p:sp>
      <p:sp>
        <p:nvSpPr>
          <p:cNvPr id="27" name="AutoShape 9">
            <a:extLst>
              <a:ext uri="{FF2B5EF4-FFF2-40B4-BE49-F238E27FC236}">
                <a16:creationId xmlns:a16="http://schemas.microsoft.com/office/drawing/2014/main" id="{CC4AEC49-2257-6CEF-A8E2-D833FD569717}"/>
              </a:ext>
            </a:extLst>
          </p:cNvPr>
          <p:cNvSpPr>
            <a:spLocks noChangeArrowheads="1"/>
          </p:cNvSpPr>
          <p:nvPr/>
        </p:nvSpPr>
        <p:spPr bwMode="auto">
          <a:xfrm>
            <a:off x="1739216" y="7918996"/>
            <a:ext cx="1536701" cy="366762"/>
          </a:xfrm>
          <a:prstGeom prst="roundRect">
            <a:avLst>
              <a:gd name="adj" fmla="val 16667"/>
            </a:avLst>
          </a:prstGeom>
          <a:gradFill rotWithShape="1">
            <a:gsLst>
              <a:gs pos="0">
                <a:srgbClr val="FFCCCC"/>
              </a:gs>
              <a:gs pos="50000">
                <a:schemeClr val="bg1"/>
              </a:gs>
              <a:gs pos="100000">
                <a:srgbClr val="FFCCCC"/>
              </a:gs>
            </a:gsLst>
            <a:lin ang="5400000" scaled="1"/>
          </a:gradFill>
          <a:ln w="9525">
            <a:solidFill>
              <a:srgbClr val="FF6699"/>
            </a:solidFill>
            <a:round/>
            <a:headEnd/>
            <a:tailEnd/>
          </a:ln>
          <a:effectLst/>
        </p:spPr>
        <p:txBody>
          <a:bodyPr wrap="none"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地域が目指すべき将来の集約化に</a:t>
            </a:r>
            <a:endParaRPr kumimoji="1" lang="en-US" altLang="ja-JP" sz="800" b="0" i="0" u="none" strike="noStrike" kern="1200" cap="none" spc="0" normalizeH="0" baseline="0" noProof="0" dirty="0">
              <a:ln>
                <a:noFill/>
              </a:ln>
              <a:solidFill>
                <a:prstClr val="black"/>
              </a:solidFill>
              <a:effectLst/>
              <a:uLnTx/>
              <a:uFillTx/>
              <a:latin typeface="Meiryo UI"/>
              <a:ea typeface="Meiryo UI"/>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Meiryo UI"/>
                <a:ea typeface="Meiryo UI"/>
                <a:cs typeface="+mn-cs"/>
              </a:rPr>
              <a:t>重点を置いた農地利用の姿の実現</a:t>
            </a:r>
          </a:p>
        </p:txBody>
      </p:sp>
      <p:pic>
        <p:nvPicPr>
          <p:cNvPr id="29" name="図 28">
            <a:extLst>
              <a:ext uri="{FF2B5EF4-FFF2-40B4-BE49-F238E27FC236}">
                <a16:creationId xmlns:a16="http://schemas.microsoft.com/office/drawing/2014/main" id="{5709EB56-CA9F-CE8E-A65F-C285057A1113}"/>
              </a:ext>
            </a:extLst>
          </p:cNvPr>
          <p:cNvPicPr>
            <a:picLocks noChangeAspect="1"/>
          </p:cNvPicPr>
          <p:nvPr/>
        </p:nvPicPr>
        <p:blipFill>
          <a:blip r:embed="rId5"/>
          <a:stretch>
            <a:fillRect/>
          </a:stretch>
        </p:blipFill>
        <p:spPr>
          <a:xfrm>
            <a:off x="685800" y="7669095"/>
            <a:ext cx="964383" cy="616663"/>
          </a:xfrm>
          <a:prstGeom prst="rect">
            <a:avLst/>
          </a:prstGeom>
        </p:spPr>
      </p:pic>
      <p:grpSp>
        <p:nvGrpSpPr>
          <p:cNvPr id="32" name="グループ化 31">
            <a:extLst>
              <a:ext uri="{FF2B5EF4-FFF2-40B4-BE49-F238E27FC236}">
                <a16:creationId xmlns:a16="http://schemas.microsoft.com/office/drawing/2014/main" id="{B3AFCEDE-7FAE-7E99-58EF-39CFEA3BE5BB}"/>
              </a:ext>
            </a:extLst>
          </p:cNvPr>
          <p:cNvGrpSpPr/>
          <p:nvPr/>
        </p:nvGrpSpPr>
        <p:grpSpPr>
          <a:xfrm>
            <a:off x="3364950" y="7664817"/>
            <a:ext cx="957558" cy="625217"/>
            <a:chOff x="7771751" y="2580592"/>
            <a:chExt cx="1432332" cy="1020762"/>
          </a:xfrm>
        </p:grpSpPr>
        <p:sp>
          <p:nvSpPr>
            <p:cNvPr id="33" name="AutoShape 3">
              <a:extLst>
                <a:ext uri="{FF2B5EF4-FFF2-40B4-BE49-F238E27FC236}">
                  <a16:creationId xmlns:a16="http://schemas.microsoft.com/office/drawing/2014/main" id="{14A9951F-510D-98D1-8EBE-1AF07EE3B938}"/>
                </a:ext>
              </a:extLst>
            </p:cNvPr>
            <p:cNvSpPr>
              <a:spLocks noChangeAspect="1" noTextEdit="1"/>
            </p:cNvSpPr>
            <p:nvPr/>
          </p:nvSpPr>
          <p:spPr bwMode="auto">
            <a:xfrm>
              <a:off x="7773745" y="2580592"/>
              <a:ext cx="1430338" cy="1020762"/>
            </a:xfrm>
            <a:prstGeom prst="rect">
              <a:avLst/>
            </a:prstGeom>
            <a:noFill/>
            <a:ln w="6350" cap="flat" cmpd="sng" algn="ctr">
              <a:solidFill>
                <a:srgbClr val="000000"/>
              </a:solidFill>
              <a:prstDash val="solid"/>
              <a:miter lim="800000"/>
              <a:headEnd type="none" w="med" len="med"/>
              <a:tailEnd type="none" w="med" len="me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4" name="Rectangle 5">
              <a:extLst>
                <a:ext uri="{FF2B5EF4-FFF2-40B4-BE49-F238E27FC236}">
                  <a16:creationId xmlns:a16="http://schemas.microsoft.com/office/drawing/2014/main" id="{2E9FB151-3639-6CF2-440C-5F94F679C116}"/>
                </a:ext>
              </a:extLst>
            </p:cNvPr>
            <p:cNvSpPr>
              <a:spLocks noChangeArrowheads="1"/>
            </p:cNvSpPr>
            <p:nvPr/>
          </p:nvSpPr>
          <p:spPr bwMode="auto">
            <a:xfrm>
              <a:off x="7773745" y="2580592"/>
              <a:ext cx="1430338"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5" name="Rectangle 6">
              <a:extLst>
                <a:ext uri="{FF2B5EF4-FFF2-40B4-BE49-F238E27FC236}">
                  <a16:creationId xmlns:a16="http://schemas.microsoft.com/office/drawing/2014/main" id="{E4D751A4-9614-8498-91A0-D4B3D0C1B56D}"/>
                </a:ext>
              </a:extLst>
            </p:cNvPr>
            <p:cNvSpPr>
              <a:spLocks noChangeArrowheads="1"/>
            </p:cNvSpPr>
            <p:nvPr/>
          </p:nvSpPr>
          <p:spPr bwMode="auto">
            <a:xfrm>
              <a:off x="7773745" y="2750454"/>
              <a:ext cx="1192213" cy="173037"/>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6" name="Rectangle 7">
              <a:extLst>
                <a:ext uri="{FF2B5EF4-FFF2-40B4-BE49-F238E27FC236}">
                  <a16:creationId xmlns:a16="http://schemas.microsoft.com/office/drawing/2014/main" id="{4687C4B0-7476-610E-BF97-C4B849E7B981}"/>
                </a:ext>
              </a:extLst>
            </p:cNvPr>
            <p:cNvSpPr>
              <a:spLocks noChangeArrowheads="1"/>
            </p:cNvSpPr>
            <p:nvPr/>
          </p:nvSpPr>
          <p:spPr bwMode="auto">
            <a:xfrm>
              <a:off x="8962783" y="2750454"/>
              <a:ext cx="241300" cy="173037"/>
            </a:xfrm>
            <a:prstGeom prst="rect">
              <a:avLst/>
            </a:prstGeom>
            <a:solidFill>
              <a:schemeClr val="accent6">
                <a:lumMod val="60000"/>
                <a:lumOff val="40000"/>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7" name="Rectangle 8">
              <a:extLst>
                <a:ext uri="{FF2B5EF4-FFF2-40B4-BE49-F238E27FC236}">
                  <a16:creationId xmlns:a16="http://schemas.microsoft.com/office/drawing/2014/main" id="{2AF44642-506D-49F6-EB67-4867BCFD49D2}"/>
                </a:ext>
              </a:extLst>
            </p:cNvPr>
            <p:cNvSpPr>
              <a:spLocks noChangeArrowheads="1"/>
            </p:cNvSpPr>
            <p:nvPr/>
          </p:nvSpPr>
          <p:spPr bwMode="auto">
            <a:xfrm>
              <a:off x="7773745" y="2920317"/>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8" name="Rectangle 9">
              <a:extLst>
                <a:ext uri="{FF2B5EF4-FFF2-40B4-BE49-F238E27FC236}">
                  <a16:creationId xmlns:a16="http://schemas.microsoft.com/office/drawing/2014/main" id="{D87FA209-ADC7-98F4-0D91-8E9545686187}"/>
                </a:ext>
              </a:extLst>
            </p:cNvPr>
            <p:cNvSpPr>
              <a:spLocks noChangeArrowheads="1"/>
            </p:cNvSpPr>
            <p:nvPr/>
          </p:nvSpPr>
          <p:spPr bwMode="auto">
            <a:xfrm>
              <a:off x="8486533" y="2920317"/>
              <a:ext cx="717550"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39" name="Rectangle 10">
              <a:extLst>
                <a:ext uri="{FF2B5EF4-FFF2-40B4-BE49-F238E27FC236}">
                  <a16:creationId xmlns:a16="http://schemas.microsoft.com/office/drawing/2014/main" id="{5AD81B76-C953-5A77-57F4-14EB07ED7DC2}"/>
                </a:ext>
              </a:extLst>
            </p:cNvPr>
            <p:cNvSpPr>
              <a:spLocks noChangeArrowheads="1"/>
            </p:cNvSpPr>
            <p:nvPr/>
          </p:nvSpPr>
          <p:spPr bwMode="auto">
            <a:xfrm>
              <a:off x="7773745" y="3090179"/>
              <a:ext cx="717550" cy="171450"/>
            </a:xfrm>
            <a:prstGeom prst="rect">
              <a:avLst/>
            </a:prstGeom>
            <a:solidFill>
              <a:srgbClr val="A9D08E"/>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0" name="Rectangle 11">
              <a:extLst>
                <a:ext uri="{FF2B5EF4-FFF2-40B4-BE49-F238E27FC236}">
                  <a16:creationId xmlns:a16="http://schemas.microsoft.com/office/drawing/2014/main" id="{1AC4D8B0-39EA-94B0-EBF8-637356138E7B}"/>
                </a:ext>
              </a:extLst>
            </p:cNvPr>
            <p:cNvSpPr>
              <a:spLocks noChangeArrowheads="1"/>
            </p:cNvSpPr>
            <p:nvPr/>
          </p:nvSpPr>
          <p:spPr bwMode="auto">
            <a:xfrm>
              <a:off x="8486533" y="3090179"/>
              <a:ext cx="241300" cy="171450"/>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1" name="Rectangle 12">
              <a:extLst>
                <a:ext uri="{FF2B5EF4-FFF2-40B4-BE49-F238E27FC236}">
                  <a16:creationId xmlns:a16="http://schemas.microsoft.com/office/drawing/2014/main" id="{FCEE2F89-5F92-0705-0BD1-CBC13DA6E331}"/>
                </a:ext>
              </a:extLst>
            </p:cNvPr>
            <p:cNvSpPr>
              <a:spLocks noChangeArrowheads="1"/>
            </p:cNvSpPr>
            <p:nvPr/>
          </p:nvSpPr>
          <p:spPr bwMode="auto">
            <a:xfrm>
              <a:off x="8724658" y="3090179"/>
              <a:ext cx="479425" cy="171450"/>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2" name="Rectangle 13">
              <a:extLst>
                <a:ext uri="{FF2B5EF4-FFF2-40B4-BE49-F238E27FC236}">
                  <a16:creationId xmlns:a16="http://schemas.microsoft.com/office/drawing/2014/main" id="{EC175343-EDF6-3023-417E-707A8127906B}"/>
                </a:ext>
              </a:extLst>
            </p:cNvPr>
            <p:cNvSpPr>
              <a:spLocks noChangeArrowheads="1"/>
            </p:cNvSpPr>
            <p:nvPr/>
          </p:nvSpPr>
          <p:spPr bwMode="auto">
            <a:xfrm>
              <a:off x="7773745" y="3258454"/>
              <a:ext cx="241300" cy="173037"/>
            </a:xfrm>
            <a:prstGeom prst="rect">
              <a:avLst/>
            </a:prstGeom>
            <a:solidFill>
              <a:srgbClr val="7030A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3" name="Rectangle 14">
              <a:extLst>
                <a:ext uri="{FF2B5EF4-FFF2-40B4-BE49-F238E27FC236}">
                  <a16:creationId xmlns:a16="http://schemas.microsoft.com/office/drawing/2014/main" id="{1E9E19F4-6871-D681-065B-B942E213413C}"/>
                </a:ext>
              </a:extLst>
            </p:cNvPr>
            <p:cNvSpPr>
              <a:spLocks noChangeArrowheads="1"/>
            </p:cNvSpPr>
            <p:nvPr/>
          </p:nvSpPr>
          <p:spPr bwMode="auto">
            <a:xfrm>
              <a:off x="8011870" y="3258455"/>
              <a:ext cx="254935"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4" name="Rectangle 15">
              <a:extLst>
                <a:ext uri="{FF2B5EF4-FFF2-40B4-BE49-F238E27FC236}">
                  <a16:creationId xmlns:a16="http://schemas.microsoft.com/office/drawing/2014/main" id="{FB078C94-1FFE-70BD-1DFB-5EE5332F55FB}"/>
                </a:ext>
              </a:extLst>
            </p:cNvPr>
            <p:cNvSpPr>
              <a:spLocks noChangeArrowheads="1"/>
            </p:cNvSpPr>
            <p:nvPr/>
          </p:nvSpPr>
          <p:spPr bwMode="auto">
            <a:xfrm>
              <a:off x="8253168" y="3258455"/>
              <a:ext cx="238128"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5" name="Rectangle 16">
              <a:extLst>
                <a:ext uri="{FF2B5EF4-FFF2-40B4-BE49-F238E27FC236}">
                  <a16:creationId xmlns:a16="http://schemas.microsoft.com/office/drawing/2014/main" id="{E71CAB01-1E73-C801-0598-755232969425}"/>
                </a:ext>
              </a:extLst>
            </p:cNvPr>
            <p:cNvSpPr>
              <a:spLocks noChangeArrowheads="1"/>
            </p:cNvSpPr>
            <p:nvPr/>
          </p:nvSpPr>
          <p:spPr bwMode="auto">
            <a:xfrm>
              <a:off x="8486533" y="3258454"/>
              <a:ext cx="241300" cy="173037"/>
            </a:xfrm>
            <a:prstGeom prst="rect">
              <a:avLst/>
            </a:prstGeom>
            <a:solidFill>
              <a:srgbClr val="FFCC00"/>
            </a:solidFill>
            <a:ln>
              <a:noFill/>
            </a:ln>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6" name="Rectangle 17">
              <a:extLst>
                <a:ext uri="{FF2B5EF4-FFF2-40B4-BE49-F238E27FC236}">
                  <a16:creationId xmlns:a16="http://schemas.microsoft.com/office/drawing/2014/main" id="{C07048D6-59C5-9333-3E70-6F1772A0B37C}"/>
                </a:ext>
              </a:extLst>
            </p:cNvPr>
            <p:cNvSpPr>
              <a:spLocks noChangeArrowheads="1"/>
            </p:cNvSpPr>
            <p:nvPr/>
          </p:nvSpPr>
          <p:spPr bwMode="auto">
            <a:xfrm>
              <a:off x="8724658"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7" name="Rectangle 18">
              <a:extLst>
                <a:ext uri="{FF2B5EF4-FFF2-40B4-BE49-F238E27FC236}">
                  <a16:creationId xmlns:a16="http://schemas.microsoft.com/office/drawing/2014/main" id="{FCA14F10-1441-493D-302A-3F129AA6285F}"/>
                </a:ext>
              </a:extLst>
            </p:cNvPr>
            <p:cNvSpPr>
              <a:spLocks noChangeArrowheads="1"/>
            </p:cNvSpPr>
            <p:nvPr/>
          </p:nvSpPr>
          <p:spPr bwMode="auto">
            <a:xfrm>
              <a:off x="8962783" y="3258454"/>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8" name="Rectangle 20">
              <a:extLst>
                <a:ext uri="{FF2B5EF4-FFF2-40B4-BE49-F238E27FC236}">
                  <a16:creationId xmlns:a16="http://schemas.microsoft.com/office/drawing/2014/main" id="{8CDFB30B-AC24-322B-9EC1-93D793F30E15}"/>
                </a:ext>
              </a:extLst>
            </p:cNvPr>
            <p:cNvSpPr>
              <a:spLocks noChangeArrowheads="1"/>
            </p:cNvSpPr>
            <p:nvPr/>
          </p:nvSpPr>
          <p:spPr bwMode="auto">
            <a:xfrm>
              <a:off x="8240543" y="3428317"/>
              <a:ext cx="487291"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49" name="Rectangle 21">
              <a:extLst>
                <a:ext uri="{FF2B5EF4-FFF2-40B4-BE49-F238E27FC236}">
                  <a16:creationId xmlns:a16="http://schemas.microsoft.com/office/drawing/2014/main" id="{E1100F29-7518-8D62-CA8A-DCD56C19E5C7}"/>
                </a:ext>
              </a:extLst>
            </p:cNvPr>
            <p:cNvSpPr>
              <a:spLocks noChangeArrowheads="1"/>
            </p:cNvSpPr>
            <p:nvPr/>
          </p:nvSpPr>
          <p:spPr bwMode="auto">
            <a:xfrm>
              <a:off x="8724658"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0" name="Rectangle 22">
              <a:extLst>
                <a:ext uri="{FF2B5EF4-FFF2-40B4-BE49-F238E27FC236}">
                  <a16:creationId xmlns:a16="http://schemas.microsoft.com/office/drawing/2014/main" id="{B33B7D70-6BC4-34C0-FDB8-DE01AC8E579C}"/>
                </a:ext>
              </a:extLst>
            </p:cNvPr>
            <p:cNvSpPr>
              <a:spLocks noChangeArrowheads="1"/>
            </p:cNvSpPr>
            <p:nvPr/>
          </p:nvSpPr>
          <p:spPr bwMode="auto">
            <a:xfrm>
              <a:off x="8962783" y="3428317"/>
              <a:ext cx="241300" cy="173037"/>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51" name="Rectangle 23">
              <a:extLst>
                <a:ext uri="{FF2B5EF4-FFF2-40B4-BE49-F238E27FC236}">
                  <a16:creationId xmlns:a16="http://schemas.microsoft.com/office/drawing/2014/main" id="{4CB564D5-9867-A272-C8E0-5D4AA644F7E1}"/>
                </a:ext>
              </a:extLst>
            </p:cNvPr>
            <p:cNvSpPr>
              <a:spLocks noChangeArrowheads="1"/>
            </p:cNvSpPr>
            <p:nvPr/>
          </p:nvSpPr>
          <p:spPr bwMode="auto">
            <a:xfrm>
              <a:off x="849764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2" name="Rectangle 24">
              <a:extLst>
                <a:ext uri="{FF2B5EF4-FFF2-40B4-BE49-F238E27FC236}">
                  <a16:creationId xmlns:a16="http://schemas.microsoft.com/office/drawing/2014/main" id="{F8F04122-1EFC-64CB-E014-667820684E73}"/>
                </a:ext>
              </a:extLst>
            </p:cNvPr>
            <p:cNvSpPr>
              <a:spLocks noChangeArrowheads="1"/>
            </p:cNvSpPr>
            <p:nvPr/>
          </p:nvSpPr>
          <p:spPr bwMode="auto">
            <a:xfrm>
              <a:off x="873577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3" name="Rectangle 25">
              <a:extLst>
                <a:ext uri="{FF2B5EF4-FFF2-40B4-BE49-F238E27FC236}">
                  <a16:creationId xmlns:a16="http://schemas.microsoft.com/office/drawing/2014/main" id="{4C427273-56F8-6172-BB4E-7BB9E412AAC1}"/>
                </a:ext>
              </a:extLst>
            </p:cNvPr>
            <p:cNvSpPr>
              <a:spLocks noChangeArrowheads="1"/>
            </p:cNvSpPr>
            <p:nvPr/>
          </p:nvSpPr>
          <p:spPr bwMode="auto">
            <a:xfrm>
              <a:off x="8973895"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4" name="Rectangle 26">
              <a:extLst>
                <a:ext uri="{FF2B5EF4-FFF2-40B4-BE49-F238E27FC236}">
                  <a16:creationId xmlns:a16="http://schemas.microsoft.com/office/drawing/2014/main" id="{A0B2D014-AFFD-9214-217E-9936C29B3211}"/>
                </a:ext>
              </a:extLst>
            </p:cNvPr>
            <p:cNvSpPr>
              <a:spLocks noChangeArrowheads="1"/>
            </p:cNvSpPr>
            <p:nvPr/>
          </p:nvSpPr>
          <p:spPr bwMode="auto">
            <a:xfrm>
              <a:off x="7784858"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5" name="Rectangle 27">
              <a:extLst>
                <a:ext uri="{FF2B5EF4-FFF2-40B4-BE49-F238E27FC236}">
                  <a16:creationId xmlns:a16="http://schemas.microsoft.com/office/drawing/2014/main" id="{F3567528-8DCF-FC3F-A91D-2B14204C0F86}"/>
                </a:ext>
              </a:extLst>
            </p:cNvPr>
            <p:cNvSpPr>
              <a:spLocks noChangeArrowheads="1"/>
            </p:cNvSpPr>
            <p:nvPr/>
          </p:nvSpPr>
          <p:spPr bwMode="auto">
            <a:xfrm>
              <a:off x="8022983"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6" name="Rectangle 28">
              <a:extLst>
                <a:ext uri="{FF2B5EF4-FFF2-40B4-BE49-F238E27FC236}">
                  <a16:creationId xmlns:a16="http://schemas.microsoft.com/office/drawing/2014/main" id="{83A1C761-2A2F-868C-D82D-19E286514228}"/>
                </a:ext>
              </a:extLst>
            </p:cNvPr>
            <p:cNvSpPr>
              <a:spLocks noChangeArrowheads="1"/>
            </p:cNvSpPr>
            <p:nvPr/>
          </p:nvSpPr>
          <p:spPr bwMode="auto">
            <a:xfrm>
              <a:off x="825952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7" name="Rectangle 29">
              <a:extLst>
                <a:ext uri="{FF2B5EF4-FFF2-40B4-BE49-F238E27FC236}">
                  <a16:creationId xmlns:a16="http://schemas.microsoft.com/office/drawing/2014/main" id="{677AF1A5-2C75-288B-5F54-C68DA4CA04CF}"/>
                </a:ext>
              </a:extLst>
            </p:cNvPr>
            <p:cNvSpPr>
              <a:spLocks noChangeArrowheads="1"/>
            </p:cNvSpPr>
            <p:nvPr/>
          </p:nvSpPr>
          <p:spPr bwMode="auto">
            <a:xfrm>
              <a:off x="7784858"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8" name="Rectangle 30">
              <a:extLst>
                <a:ext uri="{FF2B5EF4-FFF2-40B4-BE49-F238E27FC236}">
                  <a16:creationId xmlns:a16="http://schemas.microsoft.com/office/drawing/2014/main" id="{0225BA1C-C9CC-D191-F142-986F272379B9}"/>
                </a:ext>
              </a:extLst>
            </p:cNvPr>
            <p:cNvSpPr>
              <a:spLocks noChangeArrowheads="1"/>
            </p:cNvSpPr>
            <p:nvPr/>
          </p:nvSpPr>
          <p:spPr bwMode="auto">
            <a:xfrm>
              <a:off x="8022983"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59" name="Rectangle 31">
              <a:extLst>
                <a:ext uri="{FF2B5EF4-FFF2-40B4-BE49-F238E27FC236}">
                  <a16:creationId xmlns:a16="http://schemas.microsoft.com/office/drawing/2014/main" id="{53BFA4F2-5691-C443-2E97-4584EAA15911}"/>
                </a:ext>
              </a:extLst>
            </p:cNvPr>
            <p:cNvSpPr>
              <a:spLocks noChangeArrowheads="1"/>
            </p:cNvSpPr>
            <p:nvPr/>
          </p:nvSpPr>
          <p:spPr bwMode="auto">
            <a:xfrm>
              <a:off x="8259520" y="354420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0" name="Rectangle 32">
              <a:extLst>
                <a:ext uri="{FF2B5EF4-FFF2-40B4-BE49-F238E27FC236}">
                  <a16:creationId xmlns:a16="http://schemas.microsoft.com/office/drawing/2014/main" id="{2E00A29A-807E-F5A1-F69C-DCF7DFEE60D4}"/>
                </a:ext>
              </a:extLst>
            </p:cNvPr>
            <p:cNvSpPr>
              <a:spLocks noChangeArrowheads="1"/>
            </p:cNvSpPr>
            <p:nvPr/>
          </p:nvSpPr>
          <p:spPr bwMode="auto">
            <a:xfrm>
              <a:off x="849764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1" name="Rectangle 33">
              <a:extLst>
                <a:ext uri="{FF2B5EF4-FFF2-40B4-BE49-F238E27FC236}">
                  <a16:creationId xmlns:a16="http://schemas.microsoft.com/office/drawing/2014/main" id="{8D6C2073-7A9D-8A23-2D36-72A1F8431494}"/>
                </a:ext>
              </a:extLst>
            </p:cNvPr>
            <p:cNvSpPr>
              <a:spLocks noChangeArrowheads="1"/>
            </p:cNvSpPr>
            <p:nvPr/>
          </p:nvSpPr>
          <p:spPr bwMode="auto">
            <a:xfrm>
              <a:off x="8735770"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2" name="Rectangle 34">
              <a:extLst>
                <a:ext uri="{FF2B5EF4-FFF2-40B4-BE49-F238E27FC236}">
                  <a16:creationId xmlns:a16="http://schemas.microsoft.com/office/drawing/2014/main" id="{7DC6A5E1-B2D3-96B4-9284-F7F2CABD97CE}"/>
                </a:ext>
              </a:extLst>
            </p:cNvPr>
            <p:cNvSpPr>
              <a:spLocks noChangeArrowheads="1"/>
            </p:cNvSpPr>
            <p:nvPr/>
          </p:nvSpPr>
          <p:spPr bwMode="auto">
            <a:xfrm>
              <a:off x="8973895" y="3374342"/>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3" name="Rectangle 35">
              <a:extLst>
                <a:ext uri="{FF2B5EF4-FFF2-40B4-BE49-F238E27FC236}">
                  <a16:creationId xmlns:a16="http://schemas.microsoft.com/office/drawing/2014/main" id="{425CBBE9-3C1E-3B54-85F9-7B357A0ECB91}"/>
                </a:ext>
              </a:extLst>
            </p:cNvPr>
            <p:cNvSpPr>
              <a:spLocks noChangeArrowheads="1"/>
            </p:cNvSpPr>
            <p:nvPr/>
          </p:nvSpPr>
          <p:spPr bwMode="auto">
            <a:xfrm>
              <a:off x="849764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4" name="Rectangle 36">
              <a:extLst>
                <a:ext uri="{FF2B5EF4-FFF2-40B4-BE49-F238E27FC236}">
                  <a16:creationId xmlns:a16="http://schemas.microsoft.com/office/drawing/2014/main" id="{D2AFC08A-5555-8231-12AF-FCA715C8572D}"/>
                </a:ext>
              </a:extLst>
            </p:cNvPr>
            <p:cNvSpPr>
              <a:spLocks noChangeArrowheads="1"/>
            </p:cNvSpPr>
            <p:nvPr/>
          </p:nvSpPr>
          <p:spPr bwMode="auto">
            <a:xfrm>
              <a:off x="873577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5" name="Rectangle 37">
              <a:extLst>
                <a:ext uri="{FF2B5EF4-FFF2-40B4-BE49-F238E27FC236}">
                  <a16:creationId xmlns:a16="http://schemas.microsoft.com/office/drawing/2014/main" id="{305DBAE1-0181-47A8-2626-6CBE4E898261}"/>
                </a:ext>
              </a:extLst>
            </p:cNvPr>
            <p:cNvSpPr>
              <a:spLocks noChangeArrowheads="1"/>
            </p:cNvSpPr>
            <p:nvPr/>
          </p:nvSpPr>
          <p:spPr bwMode="auto">
            <a:xfrm>
              <a:off x="8973895"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6" name="Rectangle 38">
              <a:extLst>
                <a:ext uri="{FF2B5EF4-FFF2-40B4-BE49-F238E27FC236}">
                  <a16:creationId xmlns:a16="http://schemas.microsoft.com/office/drawing/2014/main" id="{A519408C-E8BF-7C58-F897-3AB66EFEA3D3}"/>
                </a:ext>
              </a:extLst>
            </p:cNvPr>
            <p:cNvSpPr>
              <a:spLocks noChangeArrowheads="1"/>
            </p:cNvSpPr>
            <p:nvPr/>
          </p:nvSpPr>
          <p:spPr bwMode="auto">
            <a:xfrm>
              <a:off x="7784858"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7" name="Rectangle 39">
              <a:extLst>
                <a:ext uri="{FF2B5EF4-FFF2-40B4-BE49-F238E27FC236}">
                  <a16:creationId xmlns:a16="http://schemas.microsoft.com/office/drawing/2014/main" id="{906B1B21-F169-4BCF-A329-02F7C62275DC}"/>
                </a:ext>
              </a:extLst>
            </p:cNvPr>
            <p:cNvSpPr>
              <a:spLocks noChangeArrowheads="1"/>
            </p:cNvSpPr>
            <p:nvPr/>
          </p:nvSpPr>
          <p:spPr bwMode="auto">
            <a:xfrm>
              <a:off x="8022983"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8" name="Rectangle 40">
              <a:extLst>
                <a:ext uri="{FF2B5EF4-FFF2-40B4-BE49-F238E27FC236}">
                  <a16:creationId xmlns:a16="http://schemas.microsoft.com/office/drawing/2014/main" id="{758B50B3-B98D-481F-B99C-24DF7DC8F5DC}"/>
                </a:ext>
              </a:extLst>
            </p:cNvPr>
            <p:cNvSpPr>
              <a:spLocks noChangeArrowheads="1"/>
            </p:cNvSpPr>
            <p:nvPr/>
          </p:nvSpPr>
          <p:spPr bwMode="auto">
            <a:xfrm>
              <a:off x="825952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69" name="Rectangle 41">
              <a:extLst>
                <a:ext uri="{FF2B5EF4-FFF2-40B4-BE49-F238E27FC236}">
                  <a16:creationId xmlns:a16="http://schemas.microsoft.com/office/drawing/2014/main" id="{A98D95CB-71B8-59BC-BE8E-4F9ACB411563}"/>
                </a:ext>
              </a:extLst>
            </p:cNvPr>
            <p:cNvSpPr>
              <a:spLocks noChangeArrowheads="1"/>
            </p:cNvSpPr>
            <p:nvPr/>
          </p:nvSpPr>
          <p:spPr bwMode="auto">
            <a:xfrm>
              <a:off x="7784858"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0" name="Rectangle 42">
              <a:extLst>
                <a:ext uri="{FF2B5EF4-FFF2-40B4-BE49-F238E27FC236}">
                  <a16:creationId xmlns:a16="http://schemas.microsoft.com/office/drawing/2014/main" id="{FAE1F742-5B02-A001-0F70-D05A4D96967A}"/>
                </a:ext>
              </a:extLst>
            </p:cNvPr>
            <p:cNvSpPr>
              <a:spLocks noChangeArrowheads="1"/>
            </p:cNvSpPr>
            <p:nvPr/>
          </p:nvSpPr>
          <p:spPr bwMode="auto">
            <a:xfrm>
              <a:off x="8022983"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1" name="Rectangle 43">
              <a:extLst>
                <a:ext uri="{FF2B5EF4-FFF2-40B4-BE49-F238E27FC236}">
                  <a16:creationId xmlns:a16="http://schemas.microsoft.com/office/drawing/2014/main" id="{C31FF657-FD85-6320-4E64-5981832F13DF}"/>
                </a:ext>
              </a:extLst>
            </p:cNvPr>
            <p:cNvSpPr>
              <a:spLocks noChangeArrowheads="1"/>
            </p:cNvSpPr>
            <p:nvPr/>
          </p:nvSpPr>
          <p:spPr bwMode="auto">
            <a:xfrm>
              <a:off x="8259520" y="3204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2" name="Rectangle 44">
              <a:extLst>
                <a:ext uri="{FF2B5EF4-FFF2-40B4-BE49-F238E27FC236}">
                  <a16:creationId xmlns:a16="http://schemas.microsoft.com/office/drawing/2014/main" id="{C2792A49-C193-B299-0044-F2047A9518DD}"/>
                </a:ext>
              </a:extLst>
            </p:cNvPr>
            <p:cNvSpPr>
              <a:spLocks noChangeArrowheads="1"/>
            </p:cNvSpPr>
            <p:nvPr/>
          </p:nvSpPr>
          <p:spPr bwMode="auto">
            <a:xfrm>
              <a:off x="849764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3" name="Rectangle 45">
              <a:extLst>
                <a:ext uri="{FF2B5EF4-FFF2-40B4-BE49-F238E27FC236}">
                  <a16:creationId xmlns:a16="http://schemas.microsoft.com/office/drawing/2014/main" id="{D8D90855-76E6-4570-2528-9B12CC42DAC4}"/>
                </a:ext>
              </a:extLst>
            </p:cNvPr>
            <p:cNvSpPr>
              <a:spLocks noChangeArrowheads="1"/>
            </p:cNvSpPr>
            <p:nvPr/>
          </p:nvSpPr>
          <p:spPr bwMode="auto">
            <a:xfrm>
              <a:off x="8735770"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4" name="Rectangle 46">
              <a:extLst>
                <a:ext uri="{FF2B5EF4-FFF2-40B4-BE49-F238E27FC236}">
                  <a16:creationId xmlns:a16="http://schemas.microsoft.com/office/drawing/2014/main" id="{F7676DB1-9138-C83B-4F36-DB2698DEFCE3}"/>
                </a:ext>
              </a:extLst>
            </p:cNvPr>
            <p:cNvSpPr>
              <a:spLocks noChangeArrowheads="1"/>
            </p:cNvSpPr>
            <p:nvPr/>
          </p:nvSpPr>
          <p:spPr bwMode="auto">
            <a:xfrm>
              <a:off x="8973895" y="3034617"/>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5" name="Rectangle 47">
              <a:extLst>
                <a:ext uri="{FF2B5EF4-FFF2-40B4-BE49-F238E27FC236}">
                  <a16:creationId xmlns:a16="http://schemas.microsoft.com/office/drawing/2014/main" id="{629A296E-180A-6609-2B53-6296A3EA758D}"/>
                </a:ext>
              </a:extLst>
            </p:cNvPr>
            <p:cNvSpPr>
              <a:spLocks noChangeArrowheads="1"/>
            </p:cNvSpPr>
            <p:nvPr/>
          </p:nvSpPr>
          <p:spPr bwMode="auto">
            <a:xfrm>
              <a:off x="849764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6" name="Rectangle 48">
              <a:extLst>
                <a:ext uri="{FF2B5EF4-FFF2-40B4-BE49-F238E27FC236}">
                  <a16:creationId xmlns:a16="http://schemas.microsoft.com/office/drawing/2014/main" id="{42489B6A-B258-F721-7DC6-61585FA43833}"/>
                </a:ext>
              </a:extLst>
            </p:cNvPr>
            <p:cNvSpPr>
              <a:spLocks noChangeArrowheads="1"/>
            </p:cNvSpPr>
            <p:nvPr/>
          </p:nvSpPr>
          <p:spPr bwMode="auto">
            <a:xfrm>
              <a:off x="873577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7" name="Rectangle 49">
              <a:extLst>
                <a:ext uri="{FF2B5EF4-FFF2-40B4-BE49-F238E27FC236}">
                  <a16:creationId xmlns:a16="http://schemas.microsoft.com/office/drawing/2014/main" id="{63408435-8373-9D37-B86F-6CE7BFDAFB5C}"/>
                </a:ext>
              </a:extLst>
            </p:cNvPr>
            <p:cNvSpPr>
              <a:spLocks noChangeArrowheads="1"/>
            </p:cNvSpPr>
            <p:nvPr/>
          </p:nvSpPr>
          <p:spPr bwMode="auto">
            <a:xfrm>
              <a:off x="8973895"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8" name="Rectangle 50">
              <a:extLst>
                <a:ext uri="{FF2B5EF4-FFF2-40B4-BE49-F238E27FC236}">
                  <a16:creationId xmlns:a16="http://schemas.microsoft.com/office/drawing/2014/main" id="{2BF9F2FE-3B2D-8C9C-8825-1D240FA1B076}"/>
                </a:ext>
              </a:extLst>
            </p:cNvPr>
            <p:cNvSpPr>
              <a:spLocks noChangeArrowheads="1"/>
            </p:cNvSpPr>
            <p:nvPr/>
          </p:nvSpPr>
          <p:spPr bwMode="auto">
            <a:xfrm>
              <a:off x="7784858"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79" name="Rectangle 51">
              <a:extLst>
                <a:ext uri="{FF2B5EF4-FFF2-40B4-BE49-F238E27FC236}">
                  <a16:creationId xmlns:a16="http://schemas.microsoft.com/office/drawing/2014/main" id="{F2FCABD5-E95D-A43A-EE23-998C24178E51}"/>
                </a:ext>
              </a:extLst>
            </p:cNvPr>
            <p:cNvSpPr>
              <a:spLocks noChangeArrowheads="1"/>
            </p:cNvSpPr>
            <p:nvPr/>
          </p:nvSpPr>
          <p:spPr bwMode="auto">
            <a:xfrm>
              <a:off x="8022983"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0" name="Rectangle 52">
              <a:extLst>
                <a:ext uri="{FF2B5EF4-FFF2-40B4-BE49-F238E27FC236}">
                  <a16:creationId xmlns:a16="http://schemas.microsoft.com/office/drawing/2014/main" id="{AC9D60A8-579A-E0BC-B557-73FB2824595B}"/>
                </a:ext>
              </a:extLst>
            </p:cNvPr>
            <p:cNvSpPr>
              <a:spLocks noChangeArrowheads="1"/>
            </p:cNvSpPr>
            <p:nvPr/>
          </p:nvSpPr>
          <p:spPr bwMode="auto">
            <a:xfrm>
              <a:off x="825952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1" name="Rectangle 53">
              <a:extLst>
                <a:ext uri="{FF2B5EF4-FFF2-40B4-BE49-F238E27FC236}">
                  <a16:creationId xmlns:a16="http://schemas.microsoft.com/office/drawing/2014/main" id="{0A7C5F4E-FF13-4650-CF20-F399A4D0E76A}"/>
                </a:ext>
              </a:extLst>
            </p:cNvPr>
            <p:cNvSpPr>
              <a:spLocks noChangeArrowheads="1"/>
            </p:cNvSpPr>
            <p:nvPr/>
          </p:nvSpPr>
          <p:spPr bwMode="auto">
            <a:xfrm>
              <a:off x="7784858"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2" name="Rectangle 54">
              <a:extLst>
                <a:ext uri="{FF2B5EF4-FFF2-40B4-BE49-F238E27FC236}">
                  <a16:creationId xmlns:a16="http://schemas.microsoft.com/office/drawing/2014/main" id="{C6874BA9-3E00-0CC8-8FCB-173DCE0CA643}"/>
                </a:ext>
              </a:extLst>
            </p:cNvPr>
            <p:cNvSpPr>
              <a:spLocks noChangeArrowheads="1"/>
            </p:cNvSpPr>
            <p:nvPr/>
          </p:nvSpPr>
          <p:spPr bwMode="auto">
            <a:xfrm>
              <a:off x="8022983"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3" name="Rectangle 55">
              <a:extLst>
                <a:ext uri="{FF2B5EF4-FFF2-40B4-BE49-F238E27FC236}">
                  <a16:creationId xmlns:a16="http://schemas.microsoft.com/office/drawing/2014/main" id="{34F55944-8AE2-E8FD-FDFE-1A47F3F7AA79}"/>
                </a:ext>
              </a:extLst>
            </p:cNvPr>
            <p:cNvSpPr>
              <a:spLocks noChangeArrowheads="1"/>
            </p:cNvSpPr>
            <p:nvPr/>
          </p:nvSpPr>
          <p:spPr bwMode="auto">
            <a:xfrm>
              <a:off x="8259520" y="2864754"/>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4" name="Rectangle 56">
              <a:extLst>
                <a:ext uri="{FF2B5EF4-FFF2-40B4-BE49-F238E27FC236}">
                  <a16:creationId xmlns:a16="http://schemas.microsoft.com/office/drawing/2014/main" id="{ABE762E8-BECB-21B8-A96C-B17A5B44718D}"/>
                </a:ext>
              </a:extLst>
            </p:cNvPr>
            <p:cNvSpPr>
              <a:spLocks noChangeArrowheads="1"/>
            </p:cNvSpPr>
            <p:nvPr/>
          </p:nvSpPr>
          <p:spPr bwMode="auto">
            <a:xfrm>
              <a:off x="849764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5" name="Rectangle 57">
              <a:extLst>
                <a:ext uri="{FF2B5EF4-FFF2-40B4-BE49-F238E27FC236}">
                  <a16:creationId xmlns:a16="http://schemas.microsoft.com/office/drawing/2014/main" id="{ACDABCD8-CF5F-311C-30FB-958CC3AA6177}"/>
                </a:ext>
              </a:extLst>
            </p:cNvPr>
            <p:cNvSpPr>
              <a:spLocks noChangeArrowheads="1"/>
            </p:cNvSpPr>
            <p:nvPr/>
          </p:nvSpPr>
          <p:spPr bwMode="auto">
            <a:xfrm>
              <a:off x="8735770"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6" name="Rectangle 58">
              <a:extLst>
                <a:ext uri="{FF2B5EF4-FFF2-40B4-BE49-F238E27FC236}">
                  <a16:creationId xmlns:a16="http://schemas.microsoft.com/office/drawing/2014/main" id="{EC2DE9E5-511E-C7F3-C6C4-94C020800696}"/>
                </a:ext>
              </a:extLst>
            </p:cNvPr>
            <p:cNvSpPr>
              <a:spLocks noChangeArrowheads="1"/>
            </p:cNvSpPr>
            <p:nvPr/>
          </p:nvSpPr>
          <p:spPr bwMode="auto">
            <a:xfrm>
              <a:off x="8973895" y="2696479"/>
              <a:ext cx="14288" cy="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0" numCol="1" anchor="t" anchorCtr="0" compatLnSpc="1">
              <a:prstTxWarp prst="textNoShape">
                <a:avLst/>
              </a:prstTxWarp>
              <a:spAutoFit/>
            </a:bodyPr>
            <a:lstStyle>
              <a:defPPr>
                <a:defRPr lang="ja-JP"/>
              </a:defPPr>
              <a:lvl1pPr marL="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1pPr>
              <a:lvl2pPr marL="457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2pPr>
              <a:lvl3pPr marL="914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3pPr>
              <a:lvl4pPr marL="1371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4pPr>
              <a:lvl5pPr marL="18288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5pPr>
              <a:lvl6pPr marL="22860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6pPr>
              <a:lvl7pPr marL="27432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7pPr>
              <a:lvl8pPr marL="32004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8pPr>
              <a:lvl9pPr marL="3657600" algn="l" defTabSz="914400" rtl="0" eaLnBrk="0" fontAlgn="base" latinLnBrk="0" hangingPunct="0">
                <a:spcBef>
                  <a:spcPct val="0"/>
                </a:spcBef>
                <a:spcAft>
                  <a:spcPct val="0"/>
                </a:spcAft>
                <a:defRPr kumimoji="1" sz="1800" kern="1200">
                  <a:solidFill>
                    <a:schemeClr val="tx1"/>
                  </a:solidFill>
                  <a:latin typeface="Arial" panose="020B0604020202020204" pitchFamily="34" charset="0"/>
                  <a:ea typeface="+mn-ea"/>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0" lang="ja-JP" altLang="ja-JP" sz="1800" b="0" i="0" u="none" strike="noStrike" kern="1200" cap="none" spc="0" normalizeH="0" baseline="0" noProof="0">
                <a:ln>
                  <a:noFill/>
                </a:ln>
                <a:solidFill>
                  <a:prstClr val="black"/>
                </a:solidFill>
                <a:effectLst/>
                <a:uLnTx/>
                <a:uFillTx/>
                <a:latin typeface="Arial" panose="020B0604020202020204" pitchFamily="34" charset="0"/>
                <a:ea typeface="游ゴシック" panose="020B0400000000000000" pitchFamily="50" charset="-128"/>
                <a:cs typeface="+mn-cs"/>
              </a:endParaRPr>
            </a:p>
          </p:txBody>
        </p:sp>
        <p:sp>
          <p:nvSpPr>
            <p:cNvPr id="87" name="Line 59">
              <a:extLst>
                <a:ext uri="{FF2B5EF4-FFF2-40B4-BE49-F238E27FC236}">
                  <a16:creationId xmlns:a16="http://schemas.microsoft.com/office/drawing/2014/main" id="{041971F5-7365-230B-8641-F0D254FC39A0}"/>
                </a:ext>
              </a:extLst>
            </p:cNvPr>
            <p:cNvSpPr>
              <a:spLocks noChangeShapeType="1"/>
            </p:cNvSpPr>
            <p:nvPr/>
          </p:nvSpPr>
          <p:spPr bwMode="auto">
            <a:xfrm>
              <a:off x="8249995" y="2583767"/>
              <a:ext cx="0" cy="677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8" name="Rectangle 60">
              <a:extLst>
                <a:ext uri="{FF2B5EF4-FFF2-40B4-BE49-F238E27FC236}">
                  <a16:creationId xmlns:a16="http://schemas.microsoft.com/office/drawing/2014/main" id="{D0498C58-00A7-44FD-A20F-2964E2C011EA}"/>
                </a:ext>
              </a:extLst>
            </p:cNvPr>
            <p:cNvSpPr>
              <a:spLocks noChangeArrowheads="1"/>
            </p:cNvSpPr>
            <p:nvPr/>
          </p:nvSpPr>
          <p:spPr bwMode="auto">
            <a:xfrm>
              <a:off x="8249995" y="2583767"/>
              <a:ext cx="3175" cy="677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89" name="Line 61">
              <a:extLst>
                <a:ext uri="{FF2B5EF4-FFF2-40B4-BE49-F238E27FC236}">
                  <a16:creationId xmlns:a16="http://schemas.microsoft.com/office/drawing/2014/main" id="{BC5687DF-ED4B-9A74-2952-E087BD5377AC}"/>
                </a:ext>
              </a:extLst>
            </p:cNvPr>
            <p:cNvSpPr>
              <a:spLocks noChangeShapeType="1"/>
            </p:cNvSpPr>
            <p:nvPr/>
          </p:nvSpPr>
          <p:spPr bwMode="auto">
            <a:xfrm>
              <a:off x="7773745" y="2580592"/>
              <a:ext cx="0" cy="10207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0" name="Rectangle 62">
              <a:extLst>
                <a:ext uri="{FF2B5EF4-FFF2-40B4-BE49-F238E27FC236}">
                  <a16:creationId xmlns:a16="http://schemas.microsoft.com/office/drawing/2014/main" id="{BDE5482E-BD2F-7D9A-6624-73E0F62C63D2}"/>
                </a:ext>
              </a:extLst>
            </p:cNvPr>
            <p:cNvSpPr>
              <a:spLocks noChangeArrowheads="1"/>
            </p:cNvSpPr>
            <p:nvPr/>
          </p:nvSpPr>
          <p:spPr bwMode="auto">
            <a:xfrm>
              <a:off x="7773745" y="2580592"/>
              <a:ext cx="3175" cy="10207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1" name="Line 63">
              <a:extLst>
                <a:ext uri="{FF2B5EF4-FFF2-40B4-BE49-F238E27FC236}">
                  <a16:creationId xmlns:a16="http://schemas.microsoft.com/office/drawing/2014/main" id="{804A70D8-D934-3BBE-D06A-75FA40E6AC1C}"/>
                </a:ext>
              </a:extLst>
            </p:cNvPr>
            <p:cNvSpPr>
              <a:spLocks noChangeShapeType="1"/>
            </p:cNvSpPr>
            <p:nvPr/>
          </p:nvSpPr>
          <p:spPr bwMode="auto">
            <a:xfrm>
              <a:off x="8011870"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2" name="Rectangle 64">
              <a:extLst>
                <a:ext uri="{FF2B5EF4-FFF2-40B4-BE49-F238E27FC236}">
                  <a16:creationId xmlns:a16="http://schemas.microsoft.com/office/drawing/2014/main" id="{C3B72FA8-8EC8-0FB0-8D39-7DFF63D908DE}"/>
                </a:ext>
              </a:extLst>
            </p:cNvPr>
            <p:cNvSpPr>
              <a:spLocks noChangeArrowheads="1"/>
            </p:cNvSpPr>
            <p:nvPr/>
          </p:nvSpPr>
          <p:spPr bwMode="auto">
            <a:xfrm>
              <a:off x="8011870"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3" name="Line 65">
              <a:extLst>
                <a:ext uri="{FF2B5EF4-FFF2-40B4-BE49-F238E27FC236}">
                  <a16:creationId xmlns:a16="http://schemas.microsoft.com/office/drawing/2014/main" id="{08F429FF-966A-B5B5-A952-9B0E6F13B6E9}"/>
                </a:ext>
              </a:extLst>
            </p:cNvPr>
            <p:cNvSpPr>
              <a:spLocks noChangeShapeType="1"/>
            </p:cNvSpPr>
            <p:nvPr/>
          </p:nvSpPr>
          <p:spPr bwMode="auto">
            <a:xfrm>
              <a:off x="8249995" y="3431492"/>
              <a:ext cx="0" cy="169862"/>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4" name="Rectangle 66">
              <a:extLst>
                <a:ext uri="{FF2B5EF4-FFF2-40B4-BE49-F238E27FC236}">
                  <a16:creationId xmlns:a16="http://schemas.microsoft.com/office/drawing/2014/main" id="{FFCF7A79-D0C3-71FA-F9F0-B42FE422FE39}"/>
                </a:ext>
              </a:extLst>
            </p:cNvPr>
            <p:cNvSpPr>
              <a:spLocks noChangeArrowheads="1"/>
            </p:cNvSpPr>
            <p:nvPr/>
          </p:nvSpPr>
          <p:spPr bwMode="auto">
            <a:xfrm>
              <a:off x="8249995" y="3431492"/>
              <a:ext cx="3175" cy="169862"/>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5" name="Line 67">
              <a:extLst>
                <a:ext uri="{FF2B5EF4-FFF2-40B4-BE49-F238E27FC236}">
                  <a16:creationId xmlns:a16="http://schemas.microsoft.com/office/drawing/2014/main" id="{EE8A8342-D239-E96D-A88A-089A122D371C}"/>
                </a:ext>
              </a:extLst>
            </p:cNvPr>
            <p:cNvSpPr>
              <a:spLocks noChangeShapeType="1"/>
            </p:cNvSpPr>
            <p:nvPr/>
          </p:nvSpPr>
          <p:spPr bwMode="auto">
            <a:xfrm>
              <a:off x="848653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6" name="Rectangle 68">
              <a:extLst>
                <a:ext uri="{FF2B5EF4-FFF2-40B4-BE49-F238E27FC236}">
                  <a16:creationId xmlns:a16="http://schemas.microsoft.com/office/drawing/2014/main" id="{CAC466B3-FE93-DF08-9272-26DE44CFC232}"/>
                </a:ext>
              </a:extLst>
            </p:cNvPr>
            <p:cNvSpPr>
              <a:spLocks noChangeArrowheads="1"/>
            </p:cNvSpPr>
            <p:nvPr/>
          </p:nvSpPr>
          <p:spPr bwMode="auto">
            <a:xfrm>
              <a:off x="8486533" y="2583767"/>
              <a:ext cx="4763"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7" name="Line 69">
              <a:extLst>
                <a:ext uri="{FF2B5EF4-FFF2-40B4-BE49-F238E27FC236}">
                  <a16:creationId xmlns:a16="http://schemas.microsoft.com/office/drawing/2014/main" id="{AE9DC3F1-9E25-6D9C-4503-0AF275BA5281}"/>
                </a:ext>
              </a:extLst>
            </p:cNvPr>
            <p:cNvSpPr>
              <a:spLocks noChangeShapeType="1"/>
            </p:cNvSpPr>
            <p:nvPr/>
          </p:nvSpPr>
          <p:spPr bwMode="auto">
            <a:xfrm>
              <a:off x="872465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8" name="Rectangle 70">
              <a:extLst>
                <a:ext uri="{FF2B5EF4-FFF2-40B4-BE49-F238E27FC236}">
                  <a16:creationId xmlns:a16="http://schemas.microsoft.com/office/drawing/2014/main" id="{3562CCB0-4A0C-C28F-D898-08C7F97985E4}"/>
                </a:ext>
              </a:extLst>
            </p:cNvPr>
            <p:cNvSpPr>
              <a:spLocks noChangeArrowheads="1"/>
            </p:cNvSpPr>
            <p:nvPr/>
          </p:nvSpPr>
          <p:spPr bwMode="auto">
            <a:xfrm>
              <a:off x="872465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99" name="Line 71">
              <a:extLst>
                <a:ext uri="{FF2B5EF4-FFF2-40B4-BE49-F238E27FC236}">
                  <a16:creationId xmlns:a16="http://schemas.microsoft.com/office/drawing/2014/main" id="{74923B25-6710-6856-0C9E-2D5202F76572}"/>
                </a:ext>
              </a:extLst>
            </p:cNvPr>
            <p:cNvSpPr>
              <a:spLocks noChangeShapeType="1"/>
            </p:cNvSpPr>
            <p:nvPr/>
          </p:nvSpPr>
          <p:spPr bwMode="auto">
            <a:xfrm>
              <a:off x="8962783"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0" name="Rectangle 72">
              <a:extLst>
                <a:ext uri="{FF2B5EF4-FFF2-40B4-BE49-F238E27FC236}">
                  <a16:creationId xmlns:a16="http://schemas.microsoft.com/office/drawing/2014/main" id="{B35FDA30-B896-538E-BC0E-730307E45950}"/>
                </a:ext>
              </a:extLst>
            </p:cNvPr>
            <p:cNvSpPr>
              <a:spLocks noChangeArrowheads="1"/>
            </p:cNvSpPr>
            <p:nvPr/>
          </p:nvSpPr>
          <p:spPr bwMode="auto">
            <a:xfrm>
              <a:off x="8962783"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1" name="Line 73">
              <a:extLst>
                <a:ext uri="{FF2B5EF4-FFF2-40B4-BE49-F238E27FC236}">
                  <a16:creationId xmlns:a16="http://schemas.microsoft.com/office/drawing/2014/main" id="{9EB1305E-52A3-3DDD-13D8-08D1474C657D}"/>
                </a:ext>
              </a:extLst>
            </p:cNvPr>
            <p:cNvSpPr>
              <a:spLocks noChangeShapeType="1"/>
            </p:cNvSpPr>
            <p:nvPr/>
          </p:nvSpPr>
          <p:spPr bwMode="auto">
            <a:xfrm>
              <a:off x="9200908" y="2583767"/>
              <a:ext cx="0" cy="1017587"/>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2" name="Rectangle 74">
              <a:extLst>
                <a:ext uri="{FF2B5EF4-FFF2-40B4-BE49-F238E27FC236}">
                  <a16:creationId xmlns:a16="http://schemas.microsoft.com/office/drawing/2014/main" id="{6163E12A-127E-4D40-36F8-36EEE3732183}"/>
                </a:ext>
              </a:extLst>
            </p:cNvPr>
            <p:cNvSpPr>
              <a:spLocks noChangeArrowheads="1"/>
            </p:cNvSpPr>
            <p:nvPr/>
          </p:nvSpPr>
          <p:spPr bwMode="auto">
            <a:xfrm>
              <a:off x="9200908" y="2583767"/>
              <a:ext cx="3175" cy="1017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3" name="Line 75">
              <a:extLst>
                <a:ext uri="{FF2B5EF4-FFF2-40B4-BE49-F238E27FC236}">
                  <a16:creationId xmlns:a16="http://schemas.microsoft.com/office/drawing/2014/main" id="{CE49B382-44A6-D48F-2E94-BE25778F413F}"/>
                </a:ext>
              </a:extLst>
            </p:cNvPr>
            <p:cNvSpPr>
              <a:spLocks noChangeShapeType="1"/>
            </p:cNvSpPr>
            <p:nvPr/>
          </p:nvSpPr>
          <p:spPr bwMode="auto">
            <a:xfrm>
              <a:off x="7776920" y="2580592"/>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4" name="Rectangle 76">
              <a:extLst>
                <a:ext uri="{FF2B5EF4-FFF2-40B4-BE49-F238E27FC236}">
                  <a16:creationId xmlns:a16="http://schemas.microsoft.com/office/drawing/2014/main" id="{3C60E289-6FE5-7943-CB7C-D48FC6EC86F4}"/>
                </a:ext>
              </a:extLst>
            </p:cNvPr>
            <p:cNvSpPr>
              <a:spLocks noChangeArrowheads="1"/>
            </p:cNvSpPr>
            <p:nvPr/>
          </p:nvSpPr>
          <p:spPr bwMode="auto">
            <a:xfrm>
              <a:off x="7776920" y="2580592"/>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5" name="Line 77">
              <a:extLst>
                <a:ext uri="{FF2B5EF4-FFF2-40B4-BE49-F238E27FC236}">
                  <a16:creationId xmlns:a16="http://schemas.microsoft.com/office/drawing/2014/main" id="{D4EB44BF-40F9-2E13-4F9F-192938FA4DDD}"/>
                </a:ext>
              </a:extLst>
            </p:cNvPr>
            <p:cNvSpPr>
              <a:spLocks noChangeShapeType="1"/>
            </p:cNvSpPr>
            <p:nvPr/>
          </p:nvSpPr>
          <p:spPr bwMode="auto">
            <a:xfrm>
              <a:off x="7776920" y="2750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6" name="Rectangle 78">
              <a:extLst>
                <a:ext uri="{FF2B5EF4-FFF2-40B4-BE49-F238E27FC236}">
                  <a16:creationId xmlns:a16="http://schemas.microsoft.com/office/drawing/2014/main" id="{31C05A1F-285D-0E6B-582A-EA2A71C179A1}"/>
                </a:ext>
              </a:extLst>
            </p:cNvPr>
            <p:cNvSpPr>
              <a:spLocks noChangeArrowheads="1"/>
            </p:cNvSpPr>
            <p:nvPr/>
          </p:nvSpPr>
          <p:spPr bwMode="auto">
            <a:xfrm>
              <a:off x="7776920" y="2750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7" name="Line 79">
              <a:extLst>
                <a:ext uri="{FF2B5EF4-FFF2-40B4-BE49-F238E27FC236}">
                  <a16:creationId xmlns:a16="http://schemas.microsoft.com/office/drawing/2014/main" id="{28628092-90CC-66FC-B4A3-3A8818ADA2DA}"/>
                </a:ext>
              </a:extLst>
            </p:cNvPr>
            <p:cNvSpPr>
              <a:spLocks noChangeShapeType="1"/>
            </p:cNvSpPr>
            <p:nvPr/>
          </p:nvSpPr>
          <p:spPr bwMode="auto">
            <a:xfrm>
              <a:off x="7776920" y="2920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8" name="Rectangle 80">
              <a:extLst>
                <a:ext uri="{FF2B5EF4-FFF2-40B4-BE49-F238E27FC236}">
                  <a16:creationId xmlns:a16="http://schemas.microsoft.com/office/drawing/2014/main" id="{22E82E97-42D1-E205-636C-29CCC33AB1B6}"/>
                </a:ext>
              </a:extLst>
            </p:cNvPr>
            <p:cNvSpPr>
              <a:spLocks noChangeArrowheads="1"/>
            </p:cNvSpPr>
            <p:nvPr/>
          </p:nvSpPr>
          <p:spPr bwMode="auto">
            <a:xfrm>
              <a:off x="7776920" y="2920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09" name="Line 81">
              <a:extLst>
                <a:ext uri="{FF2B5EF4-FFF2-40B4-BE49-F238E27FC236}">
                  <a16:creationId xmlns:a16="http://schemas.microsoft.com/office/drawing/2014/main" id="{70943D6E-8B1F-4CD9-6DAA-97034127DC23}"/>
                </a:ext>
              </a:extLst>
            </p:cNvPr>
            <p:cNvSpPr>
              <a:spLocks noChangeShapeType="1"/>
            </p:cNvSpPr>
            <p:nvPr/>
          </p:nvSpPr>
          <p:spPr bwMode="auto">
            <a:xfrm>
              <a:off x="7776920" y="3090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0" name="Rectangle 82">
              <a:extLst>
                <a:ext uri="{FF2B5EF4-FFF2-40B4-BE49-F238E27FC236}">
                  <a16:creationId xmlns:a16="http://schemas.microsoft.com/office/drawing/2014/main" id="{C4476117-0644-583F-AD13-17E7800D1767}"/>
                </a:ext>
              </a:extLst>
            </p:cNvPr>
            <p:cNvSpPr>
              <a:spLocks noChangeArrowheads="1"/>
            </p:cNvSpPr>
            <p:nvPr/>
          </p:nvSpPr>
          <p:spPr bwMode="auto">
            <a:xfrm>
              <a:off x="7776920" y="3090179"/>
              <a:ext cx="1427163" cy="158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1" name="Line 83">
              <a:extLst>
                <a:ext uri="{FF2B5EF4-FFF2-40B4-BE49-F238E27FC236}">
                  <a16:creationId xmlns:a16="http://schemas.microsoft.com/office/drawing/2014/main" id="{9E663893-E896-BB53-0A95-55E172661E3A}"/>
                </a:ext>
              </a:extLst>
            </p:cNvPr>
            <p:cNvSpPr>
              <a:spLocks noChangeShapeType="1"/>
            </p:cNvSpPr>
            <p:nvPr/>
          </p:nvSpPr>
          <p:spPr bwMode="auto">
            <a:xfrm>
              <a:off x="7776920" y="3258454"/>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2" name="Rectangle 84">
              <a:extLst>
                <a:ext uri="{FF2B5EF4-FFF2-40B4-BE49-F238E27FC236}">
                  <a16:creationId xmlns:a16="http://schemas.microsoft.com/office/drawing/2014/main" id="{8F3F26B9-A644-8352-E476-ECE1E3AC7C03}"/>
                </a:ext>
              </a:extLst>
            </p:cNvPr>
            <p:cNvSpPr>
              <a:spLocks noChangeArrowheads="1"/>
            </p:cNvSpPr>
            <p:nvPr/>
          </p:nvSpPr>
          <p:spPr bwMode="auto">
            <a:xfrm>
              <a:off x="7776920" y="3258454"/>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3" name="Line 85">
              <a:extLst>
                <a:ext uri="{FF2B5EF4-FFF2-40B4-BE49-F238E27FC236}">
                  <a16:creationId xmlns:a16="http://schemas.microsoft.com/office/drawing/2014/main" id="{A42253AA-0EA5-4D70-987A-E3FFB619AA85}"/>
                </a:ext>
              </a:extLst>
            </p:cNvPr>
            <p:cNvSpPr>
              <a:spLocks noChangeShapeType="1"/>
            </p:cNvSpPr>
            <p:nvPr/>
          </p:nvSpPr>
          <p:spPr bwMode="auto">
            <a:xfrm>
              <a:off x="7776920" y="3428317"/>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4" name="Rectangle 86">
              <a:extLst>
                <a:ext uri="{FF2B5EF4-FFF2-40B4-BE49-F238E27FC236}">
                  <a16:creationId xmlns:a16="http://schemas.microsoft.com/office/drawing/2014/main" id="{8E1FD215-C335-0308-F5FD-E89DDEA6F194}"/>
                </a:ext>
              </a:extLst>
            </p:cNvPr>
            <p:cNvSpPr>
              <a:spLocks noChangeArrowheads="1"/>
            </p:cNvSpPr>
            <p:nvPr/>
          </p:nvSpPr>
          <p:spPr bwMode="auto">
            <a:xfrm>
              <a:off x="7776920" y="3428317"/>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5" name="Line 87">
              <a:extLst>
                <a:ext uri="{FF2B5EF4-FFF2-40B4-BE49-F238E27FC236}">
                  <a16:creationId xmlns:a16="http://schemas.microsoft.com/office/drawing/2014/main" id="{154C9110-A062-C65F-3729-B56FE2114350}"/>
                </a:ext>
              </a:extLst>
            </p:cNvPr>
            <p:cNvSpPr>
              <a:spLocks noChangeShapeType="1"/>
            </p:cNvSpPr>
            <p:nvPr/>
          </p:nvSpPr>
          <p:spPr bwMode="auto">
            <a:xfrm>
              <a:off x="7776920" y="3598179"/>
              <a:ext cx="1427163" cy="0"/>
            </a:xfrm>
            <a:prstGeom prst="line">
              <a:avLst/>
            </a:prstGeom>
            <a:noFill/>
            <a:ln w="0">
              <a:solidFill>
                <a:srgbClr val="00000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6" name="Rectangle 88">
              <a:extLst>
                <a:ext uri="{FF2B5EF4-FFF2-40B4-BE49-F238E27FC236}">
                  <a16:creationId xmlns:a16="http://schemas.microsoft.com/office/drawing/2014/main" id="{7A772358-58E6-7A81-53FA-C121EC71174B}"/>
                </a:ext>
              </a:extLst>
            </p:cNvPr>
            <p:cNvSpPr>
              <a:spLocks noChangeArrowheads="1"/>
            </p:cNvSpPr>
            <p:nvPr/>
          </p:nvSpPr>
          <p:spPr bwMode="auto">
            <a:xfrm>
              <a:off x="7776920" y="3598179"/>
              <a:ext cx="1427163" cy="3175"/>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sp>
          <p:nvSpPr>
            <p:cNvPr id="117" name="Rectangle 19">
              <a:extLst>
                <a:ext uri="{FF2B5EF4-FFF2-40B4-BE49-F238E27FC236}">
                  <a16:creationId xmlns:a16="http://schemas.microsoft.com/office/drawing/2014/main" id="{668F09F1-3251-C9FE-A40E-D47FBA57802D}"/>
                </a:ext>
              </a:extLst>
            </p:cNvPr>
            <p:cNvSpPr>
              <a:spLocks noChangeArrowheads="1"/>
            </p:cNvSpPr>
            <p:nvPr/>
          </p:nvSpPr>
          <p:spPr bwMode="auto">
            <a:xfrm>
              <a:off x="7771751" y="3428317"/>
              <a:ext cx="478243" cy="173037"/>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l" defTabSz="457200" rtl="0" eaLnBrk="1" fontAlgn="auto" latinLnBrk="0" hangingPunct="1">
                <a:lnSpc>
                  <a:spcPct val="100000"/>
                </a:lnSpc>
                <a:spcBef>
                  <a:spcPts val="0"/>
                </a:spcBef>
                <a:spcAft>
                  <a:spcPts val="0"/>
                </a:spcAft>
                <a:buClrTx/>
                <a:buSzTx/>
                <a:buFontTx/>
                <a:buNone/>
                <a:tabLst/>
                <a:defRPr/>
              </a:pPr>
              <a:endParaRPr kumimoji="0" lang="ja-JP" altLang="en-US" sz="1800" b="0" i="0" u="none" strike="noStrike" kern="1200" cap="none" spc="0" normalizeH="0" baseline="0" noProof="0">
                <a:ln>
                  <a:noFill/>
                </a:ln>
                <a:solidFill>
                  <a:prstClr val="black"/>
                </a:solidFill>
                <a:effectLst/>
                <a:uLnTx/>
                <a:uFillTx/>
                <a:latin typeface="Calibri" panose="020F0502020204030204"/>
                <a:ea typeface="游ゴシック" panose="020B0400000000000000" pitchFamily="50" charset="-128"/>
                <a:cs typeface="+mn-cs"/>
              </a:endParaRPr>
            </a:p>
          </p:txBody>
        </p:sp>
      </p:grpSp>
      <p:sp>
        <p:nvSpPr>
          <p:cNvPr id="118" name="正方形/長方形 117">
            <a:extLst>
              <a:ext uri="{FF2B5EF4-FFF2-40B4-BE49-F238E27FC236}">
                <a16:creationId xmlns:a16="http://schemas.microsoft.com/office/drawing/2014/main" id="{6D2615D1-64ED-EAB3-5342-63F8A9772806}"/>
              </a:ext>
            </a:extLst>
          </p:cNvPr>
          <p:cNvSpPr/>
          <p:nvPr/>
        </p:nvSpPr>
        <p:spPr>
          <a:xfrm>
            <a:off x="268776" y="2199362"/>
            <a:ext cx="826694" cy="985745"/>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対象者</a:t>
            </a:r>
          </a:p>
        </p:txBody>
      </p:sp>
      <p:sp>
        <p:nvSpPr>
          <p:cNvPr id="119" name="正方形/長方形 118">
            <a:extLst>
              <a:ext uri="{FF2B5EF4-FFF2-40B4-BE49-F238E27FC236}">
                <a16:creationId xmlns:a16="http://schemas.microsoft.com/office/drawing/2014/main" id="{674B6A38-A650-7632-F7BA-DA2B947E5421}"/>
              </a:ext>
            </a:extLst>
          </p:cNvPr>
          <p:cNvSpPr/>
          <p:nvPr/>
        </p:nvSpPr>
        <p:spPr>
          <a:xfrm>
            <a:off x="1086783" y="2199363"/>
            <a:ext cx="5481524" cy="983423"/>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21" name="角丸四角形 19">
            <a:extLst>
              <a:ext uri="{FF2B5EF4-FFF2-40B4-BE49-F238E27FC236}">
                <a16:creationId xmlns:a16="http://schemas.microsoft.com/office/drawing/2014/main" id="{71390713-19EA-D580-0D34-BA2E4F501FBC}"/>
              </a:ext>
            </a:extLst>
          </p:cNvPr>
          <p:cNvSpPr/>
          <p:nvPr/>
        </p:nvSpPr>
        <p:spPr>
          <a:xfrm>
            <a:off x="260488" y="5086577"/>
            <a:ext cx="6307819" cy="130335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360000" indent="-252000">
              <a:lnSpc>
                <a:spcPts val="1800"/>
              </a:lnSpc>
            </a:pPr>
            <a:r>
              <a:rPr lang="ja-JP" altLang="en-US" sz="1400" dirty="0">
                <a:solidFill>
                  <a:schemeClr val="tx1"/>
                </a:solidFill>
                <a:latin typeface="Meiryo UI" panose="020B0604030504040204" pitchFamily="50" charset="-128"/>
                <a:ea typeface="Meiryo UI" panose="020B0604030504040204" pitchFamily="50" charset="-128"/>
              </a:rPr>
              <a:t>以下のいずれか１つの成果目標を選択して取り組む場合、支援対象になります。</a:t>
            </a: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1800"/>
              </a:lnSpc>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122" name="正方形/長方形 121">
            <a:extLst>
              <a:ext uri="{FF2B5EF4-FFF2-40B4-BE49-F238E27FC236}">
                <a16:creationId xmlns:a16="http://schemas.microsoft.com/office/drawing/2014/main" id="{7ECBB7F4-0226-BAA8-A7B9-17C68AA8C9BC}"/>
              </a:ext>
            </a:extLst>
          </p:cNvPr>
          <p:cNvSpPr/>
          <p:nvPr/>
        </p:nvSpPr>
        <p:spPr>
          <a:xfrm>
            <a:off x="260488" y="4829632"/>
            <a:ext cx="3166429" cy="247172"/>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chemeClr val="bg1"/>
                </a:solidFill>
                <a:latin typeface="Meiryo UI" panose="020B0604030504040204" pitchFamily="50" charset="-128"/>
                <a:ea typeface="Meiryo UI" panose="020B0604030504040204" pitchFamily="50" charset="-128"/>
              </a:rPr>
              <a:t>成果目標（３年度目の目標）</a:t>
            </a:r>
          </a:p>
        </p:txBody>
      </p:sp>
      <p:sp>
        <p:nvSpPr>
          <p:cNvPr id="123" name="テキスト ボックス 122">
            <a:extLst>
              <a:ext uri="{FF2B5EF4-FFF2-40B4-BE49-F238E27FC236}">
                <a16:creationId xmlns:a16="http://schemas.microsoft.com/office/drawing/2014/main" id="{9AF5E8D1-92D8-3A66-9813-BC2AED73A2E8}"/>
              </a:ext>
            </a:extLst>
          </p:cNvPr>
          <p:cNvSpPr txBox="1"/>
          <p:nvPr/>
        </p:nvSpPr>
        <p:spPr>
          <a:xfrm>
            <a:off x="4614175" y="5798304"/>
            <a:ext cx="2181885" cy="430887"/>
          </a:xfrm>
          <a:prstGeom prst="rect">
            <a:avLst/>
          </a:prstGeom>
          <a:noFill/>
          <a:ln w="25400" cmpd="sng">
            <a:noFill/>
            <a:prstDash val="dash"/>
          </a:ln>
        </p:spPr>
        <p:txBody>
          <a:bodyPr wrap="square" lIns="91440" tIns="45720" rIns="91440" bIns="45720" rtlCol="0" anchor="t">
            <a:spAutoFit/>
          </a:bodyPr>
          <a:lstStyle/>
          <a:p>
            <a:r>
              <a:rPr lang="ja-JP" altLang="en-US" sz="1100" b="1" dirty="0">
                <a:solidFill>
                  <a:schemeClr val="accent2"/>
                </a:solidFill>
                <a:latin typeface="Meiryo UI"/>
                <a:ea typeface="Meiryo UI"/>
              </a:rPr>
              <a:t>経営面積の拡大以外の目標も</a:t>
            </a:r>
            <a:br>
              <a:rPr lang="en-US" altLang="ja-JP" sz="1100" b="1" dirty="0">
                <a:latin typeface="Meiryo UI" panose="020B0604030504040204" pitchFamily="50" charset="-128"/>
                <a:ea typeface="Meiryo UI" panose="020B0604030504040204" pitchFamily="50" charset="-128"/>
              </a:rPr>
            </a:br>
            <a:r>
              <a:rPr lang="ja-JP" altLang="en-US" sz="1100" b="1" dirty="0">
                <a:solidFill>
                  <a:schemeClr val="accent2"/>
                </a:solidFill>
                <a:latin typeface="Meiryo UI"/>
                <a:ea typeface="Meiryo UI"/>
              </a:rPr>
              <a:t>選択できるように!!</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25" name="矢印: 右 124">
            <a:extLst>
              <a:ext uri="{FF2B5EF4-FFF2-40B4-BE49-F238E27FC236}">
                <a16:creationId xmlns:a16="http://schemas.microsoft.com/office/drawing/2014/main" id="{015B9EE0-DAED-5D6F-F733-58FD4F2DE2E4}"/>
              </a:ext>
            </a:extLst>
          </p:cNvPr>
          <p:cNvSpPr/>
          <p:nvPr/>
        </p:nvSpPr>
        <p:spPr>
          <a:xfrm>
            <a:off x="4289050" y="580590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7" name="テキスト ボックス 126">
            <a:extLst>
              <a:ext uri="{FF2B5EF4-FFF2-40B4-BE49-F238E27FC236}">
                <a16:creationId xmlns:a16="http://schemas.microsoft.com/office/drawing/2014/main" id="{D9A56F29-ED1A-0DD4-75BA-4F24454E39C7}"/>
              </a:ext>
            </a:extLst>
          </p:cNvPr>
          <p:cNvSpPr txBox="1"/>
          <p:nvPr/>
        </p:nvSpPr>
        <p:spPr>
          <a:xfrm>
            <a:off x="4844893" y="9313980"/>
            <a:ext cx="1888050" cy="461665"/>
          </a:xfrm>
          <a:prstGeom prst="rect">
            <a:avLst/>
          </a:prstGeom>
          <a:noFill/>
          <a:ln w="12700" cmpd="sng">
            <a:noFill/>
            <a:prstDash val="solid"/>
          </a:ln>
        </p:spPr>
        <p:txBody>
          <a:bodyPr wrap="square" rtlCol="0">
            <a:spAutoFit/>
          </a:bodyPr>
          <a:lstStyle/>
          <a:p>
            <a:r>
              <a:rPr kumimoji="1" lang="en-US" altLang="ja-JP" sz="1200" dirty="0">
                <a:latin typeface="Meiryo UI" panose="020B0604030504040204" pitchFamily="50" charset="-128"/>
                <a:ea typeface="Meiryo UI" panose="020B0604030504040204" pitchFamily="50" charset="-128"/>
              </a:rPr>
              <a:t>※</a:t>
            </a:r>
            <a:r>
              <a:rPr kumimoji="1" lang="ja-JP" altLang="en-US" sz="1200" dirty="0">
                <a:latin typeface="Meiryo UI" panose="020B0604030504040204" pitchFamily="50" charset="-128"/>
                <a:ea typeface="Meiryo UI" panose="020B0604030504040204" pitchFamily="50" charset="-128"/>
              </a:rPr>
              <a:t>内容については、変更に　　なる場合があります</a:t>
            </a:r>
          </a:p>
        </p:txBody>
      </p:sp>
      <p:sp>
        <p:nvSpPr>
          <p:cNvPr id="128" name="矢印: 右 127">
            <a:extLst>
              <a:ext uri="{FF2B5EF4-FFF2-40B4-BE49-F238E27FC236}">
                <a16:creationId xmlns:a16="http://schemas.microsoft.com/office/drawing/2014/main" id="{C187689D-2971-76F0-02B1-A3A4325C7630}"/>
              </a:ext>
            </a:extLst>
          </p:cNvPr>
          <p:cNvSpPr/>
          <p:nvPr/>
        </p:nvSpPr>
        <p:spPr>
          <a:xfrm>
            <a:off x="4474331" y="7816625"/>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29" name="テキスト ボックス 128">
            <a:extLst>
              <a:ext uri="{FF2B5EF4-FFF2-40B4-BE49-F238E27FC236}">
                <a16:creationId xmlns:a16="http://schemas.microsoft.com/office/drawing/2014/main" id="{2CB11B98-EEF4-6837-A874-21487AE1B482}"/>
              </a:ext>
            </a:extLst>
          </p:cNvPr>
          <p:cNvSpPr txBox="1"/>
          <p:nvPr/>
        </p:nvSpPr>
        <p:spPr>
          <a:xfrm>
            <a:off x="4765205" y="7802797"/>
            <a:ext cx="2038678" cy="430887"/>
          </a:xfrm>
          <a:prstGeom prst="rect">
            <a:avLst/>
          </a:prstGeom>
          <a:noFill/>
          <a:ln w="25400" cmpd="sng">
            <a:noFill/>
            <a:prstDash val="dash"/>
          </a:ln>
        </p:spPr>
        <p:txBody>
          <a:bodyPr wrap="square" lIns="91440" tIns="45720" rIns="91440" bIns="45720" rtlCol="0" anchor="t">
            <a:spAutoFit/>
          </a:bodyPr>
          <a:lstStyle/>
          <a:p>
            <a:r>
              <a:rPr kumimoji="1" lang="ja-JP" altLang="en-US" sz="1100" b="1" dirty="0">
                <a:solidFill>
                  <a:schemeClr val="accent2"/>
                </a:solidFill>
                <a:latin typeface="Meiryo UI"/>
                <a:ea typeface="Meiryo UI"/>
              </a:rPr>
              <a:t>地域計画のブラッシュアップに</a:t>
            </a:r>
            <a:br>
              <a:rPr lang="en-US" altLang="ja-JP" sz="1100" b="1" dirty="0">
                <a:latin typeface="Meiryo UI" panose="020B0604030504040204" pitchFamily="50" charset="-128"/>
                <a:ea typeface="Meiryo UI" panose="020B0604030504040204" pitchFamily="50" charset="-128"/>
              </a:rPr>
            </a:br>
            <a:r>
              <a:rPr kumimoji="1" lang="ja-JP" altLang="en-US" sz="1100" b="1" dirty="0">
                <a:solidFill>
                  <a:schemeClr val="accent2"/>
                </a:solidFill>
                <a:latin typeface="Meiryo UI"/>
                <a:ea typeface="Meiryo UI"/>
              </a:rPr>
              <a:t>取り組む地域等も対象に</a:t>
            </a:r>
            <a:r>
              <a:rPr lang="ja-JP" altLang="en-US" sz="1100" b="1" dirty="0">
                <a:solidFill>
                  <a:schemeClr val="accent2"/>
                </a:solidFill>
                <a:latin typeface="Meiryo UI"/>
                <a:ea typeface="Meiryo UI"/>
              </a:rPr>
              <a:t>!!</a:t>
            </a:r>
            <a:endParaRPr kumimoji="1" lang="ja-JP" altLang="en-US" sz="1100" b="1" dirty="0">
              <a:solidFill>
                <a:schemeClr val="accent2"/>
              </a:solidFill>
              <a:latin typeface="Meiryo UI" panose="020B0604030504040204" pitchFamily="50" charset="-128"/>
              <a:ea typeface="Meiryo UI" panose="020B0604030504040204" pitchFamily="50" charset="-128"/>
            </a:endParaRPr>
          </a:p>
        </p:txBody>
      </p:sp>
      <p:sp>
        <p:nvSpPr>
          <p:cNvPr id="132" name="テキスト ボックス 131">
            <a:extLst>
              <a:ext uri="{FF2B5EF4-FFF2-40B4-BE49-F238E27FC236}">
                <a16:creationId xmlns:a16="http://schemas.microsoft.com/office/drawing/2014/main" id="{04276003-1C68-A9DA-0E31-D2F0A7D15B99}"/>
              </a:ext>
            </a:extLst>
          </p:cNvPr>
          <p:cNvSpPr txBox="1"/>
          <p:nvPr/>
        </p:nvSpPr>
        <p:spPr>
          <a:xfrm>
            <a:off x="5771217" y="1443758"/>
            <a:ext cx="1121100" cy="1015663"/>
          </a:xfrm>
          <a:prstGeom prst="rect">
            <a:avLst/>
          </a:prstGeom>
          <a:noFill/>
          <a:ln w="25400" cmpd="sng">
            <a:noFill/>
            <a:prstDash val="dash"/>
          </a:ln>
        </p:spPr>
        <p:txBody>
          <a:bodyPr wrap="square" lIns="91440" tIns="45720" rIns="91440" bIns="45720" rtlCol="0" anchor="t">
            <a:spAutoFit/>
          </a:bodyPr>
          <a:lstStyle/>
          <a:p>
            <a:r>
              <a:rPr kumimoji="1" lang="ja-JP" altLang="en-US" sz="1000" b="1" dirty="0">
                <a:solidFill>
                  <a:schemeClr val="accent2"/>
                </a:solidFill>
                <a:latin typeface="Meiryo UI"/>
                <a:ea typeface="Meiryo UI"/>
              </a:rPr>
              <a:t>法人の</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補助上限</a:t>
            </a:r>
            <a:br>
              <a:rPr lang="en-US" altLang="ja-JP" sz="1000" b="1" dirty="0">
                <a:latin typeface="Meiryo UI" panose="020B0604030504040204" pitchFamily="50" charset="-128"/>
                <a:ea typeface="Meiryo UI" panose="020B0604030504040204" pitchFamily="50" charset="-128"/>
              </a:rPr>
            </a:br>
            <a:r>
              <a:rPr kumimoji="1" lang="ja-JP" altLang="en-US" sz="1000" b="1" dirty="0">
                <a:solidFill>
                  <a:schemeClr val="accent2"/>
                </a:solidFill>
                <a:latin typeface="Meiryo UI"/>
                <a:ea typeface="Meiryo UI"/>
              </a:rPr>
              <a:t>の引上げ</a:t>
            </a:r>
            <a:r>
              <a:rPr lang="ja-JP" altLang="en-US" sz="1000" b="1" dirty="0">
                <a:solidFill>
                  <a:schemeClr val="accent2"/>
                </a:solidFill>
                <a:latin typeface="Meiryo UI"/>
                <a:ea typeface="Meiryo UI"/>
              </a:rPr>
              <a:t>!!</a:t>
            </a:r>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lang="en-US" altLang="ja-JP" sz="1000" b="1" dirty="0">
              <a:solidFill>
                <a:schemeClr val="accent2"/>
              </a:solidFill>
              <a:latin typeface="Meiryo UI"/>
              <a:ea typeface="Meiryo UI"/>
            </a:endParaRPr>
          </a:p>
          <a:p>
            <a:endParaRPr kumimoji="1" lang="ja-JP" altLang="en-US" sz="1000" b="1" dirty="0">
              <a:solidFill>
                <a:schemeClr val="accent2"/>
              </a:solidFill>
              <a:latin typeface="Meiryo UI" panose="020B0604030504040204" pitchFamily="50" charset="-128"/>
              <a:ea typeface="Meiryo UI" panose="020B0604030504040204" pitchFamily="50" charset="-128"/>
            </a:endParaRPr>
          </a:p>
        </p:txBody>
      </p:sp>
      <p:sp>
        <p:nvSpPr>
          <p:cNvPr id="133" name="矢印: 右 132">
            <a:extLst>
              <a:ext uri="{FF2B5EF4-FFF2-40B4-BE49-F238E27FC236}">
                <a16:creationId xmlns:a16="http://schemas.microsoft.com/office/drawing/2014/main" id="{098151A6-21DF-CFB2-E5AD-96FE6087B0F8}"/>
              </a:ext>
            </a:extLst>
          </p:cNvPr>
          <p:cNvSpPr/>
          <p:nvPr/>
        </p:nvSpPr>
        <p:spPr>
          <a:xfrm>
            <a:off x="5464767" y="1522246"/>
            <a:ext cx="370562" cy="403876"/>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7" name="矢印: 右 136">
            <a:extLst>
              <a:ext uri="{FF2B5EF4-FFF2-40B4-BE49-F238E27FC236}">
                <a16:creationId xmlns:a16="http://schemas.microsoft.com/office/drawing/2014/main" id="{74E0222D-AA8C-7DF0-4FB9-9D4957523A19}"/>
              </a:ext>
            </a:extLst>
          </p:cNvPr>
          <p:cNvSpPr/>
          <p:nvPr/>
        </p:nvSpPr>
        <p:spPr>
          <a:xfrm>
            <a:off x="5355074" y="1087166"/>
            <a:ext cx="219387" cy="239110"/>
          </a:xfrm>
          <a:prstGeom prst="rightArrow">
            <a:avLst>
              <a:gd name="adj1" fmla="val 50000"/>
              <a:gd name="adj2" fmla="val 100000"/>
            </a:avLst>
          </a:prstGeom>
          <a:solidFill>
            <a:schemeClr val="accent2">
              <a:lumMod val="40000"/>
              <a:lumOff val="60000"/>
            </a:schemeClr>
          </a:solidFill>
          <a:ln>
            <a:no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100">
              <a:latin typeface="Meiryo UI" panose="020B0604030504040204" pitchFamily="50" charset="-128"/>
              <a:ea typeface="Meiryo UI" panose="020B0604030504040204" pitchFamily="50" charset="-128"/>
            </a:endParaRPr>
          </a:p>
        </p:txBody>
      </p:sp>
      <p:sp>
        <p:nvSpPr>
          <p:cNvPr id="138" name="テキスト ボックス 137">
            <a:extLst>
              <a:ext uri="{FF2B5EF4-FFF2-40B4-BE49-F238E27FC236}">
                <a16:creationId xmlns:a16="http://schemas.microsoft.com/office/drawing/2014/main" id="{99F924B1-297B-7631-5AFF-094FEC054A79}"/>
              </a:ext>
            </a:extLst>
          </p:cNvPr>
          <p:cNvSpPr txBox="1"/>
          <p:nvPr/>
        </p:nvSpPr>
        <p:spPr>
          <a:xfrm>
            <a:off x="5488842" y="1083898"/>
            <a:ext cx="2181885" cy="246221"/>
          </a:xfrm>
          <a:prstGeom prst="rect">
            <a:avLst/>
          </a:prstGeom>
          <a:noFill/>
          <a:ln w="25400" cmpd="sng">
            <a:noFill/>
            <a:prstDash val="dash"/>
          </a:ln>
        </p:spPr>
        <p:txBody>
          <a:bodyPr wrap="square" rtlCol="0">
            <a:spAutoFit/>
          </a:bodyPr>
          <a:lstStyle/>
          <a:p>
            <a:r>
              <a:rPr lang="en-US" altLang="ja-JP" sz="1000" b="1" dirty="0">
                <a:solidFill>
                  <a:schemeClr val="accent2"/>
                </a:solidFill>
                <a:latin typeface="Meiryo UI" panose="020B0604030504040204" pitchFamily="50" charset="-128"/>
                <a:ea typeface="Meiryo UI" panose="020B0604030504040204" pitchFamily="50" charset="-128"/>
              </a:rPr>
              <a:t>R</a:t>
            </a:r>
            <a:r>
              <a:rPr lang="ja-JP" altLang="en-US" sz="1000" b="1" dirty="0">
                <a:solidFill>
                  <a:schemeClr val="accent2"/>
                </a:solidFill>
                <a:latin typeface="Meiryo UI" panose="020B0604030504040204" pitchFamily="50" charset="-128"/>
                <a:ea typeface="Meiryo UI" panose="020B0604030504040204" pitchFamily="50" charset="-128"/>
              </a:rPr>
              <a:t>７補正～の</a:t>
            </a:r>
            <a:r>
              <a:rPr kumimoji="1" lang="ja-JP" altLang="en-US" sz="1000" b="1" dirty="0">
                <a:solidFill>
                  <a:schemeClr val="accent2"/>
                </a:solidFill>
                <a:latin typeface="Meiryo UI" panose="020B0604030504040204" pitchFamily="50" charset="-128"/>
                <a:ea typeface="Meiryo UI" panose="020B0604030504040204" pitchFamily="50" charset="-128"/>
              </a:rPr>
              <a:t>変更点</a:t>
            </a:r>
          </a:p>
        </p:txBody>
      </p:sp>
      <p:sp>
        <p:nvSpPr>
          <p:cNvPr id="2" name="テキスト ボックス 1">
            <a:extLst>
              <a:ext uri="{FF2B5EF4-FFF2-40B4-BE49-F238E27FC236}">
                <a16:creationId xmlns:a16="http://schemas.microsoft.com/office/drawing/2014/main" id="{D4F81B59-F0FA-53A6-0675-D6997D3B7096}"/>
              </a:ext>
            </a:extLst>
          </p:cNvPr>
          <p:cNvSpPr txBox="1"/>
          <p:nvPr/>
        </p:nvSpPr>
        <p:spPr>
          <a:xfrm>
            <a:off x="456724" y="5781243"/>
            <a:ext cx="3370821" cy="290913"/>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収入総額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費用総額 </a:t>
            </a:r>
            <a:r>
              <a:rPr kumimoji="1" lang="en-US" altLang="zh-TW"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a:t>
            </a:r>
            <a:r>
              <a:rPr kumimoji="1" lang="zh-TW"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人件費</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3" name="テキスト ボックス 2">
            <a:extLst>
              <a:ext uri="{FF2B5EF4-FFF2-40B4-BE49-F238E27FC236}">
                <a16:creationId xmlns:a16="http://schemas.microsoft.com/office/drawing/2014/main" id="{EE865E98-3E26-8A8D-3030-1E1A3281B524}"/>
              </a:ext>
            </a:extLst>
          </p:cNvPr>
          <p:cNvSpPr txBox="1"/>
          <p:nvPr/>
        </p:nvSpPr>
        <p:spPr>
          <a:xfrm>
            <a:off x="218109" y="5326938"/>
            <a:ext cx="3609436" cy="531940"/>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経営面積の３割又は４</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ha</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以上の拡大</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付加価値額１割以上の拡大</a:t>
            </a:r>
            <a:endParaRPr kumimoji="1" lang="en-US" altLang="ja-JP" sz="8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4" name="テキスト ボックス 3">
            <a:extLst>
              <a:ext uri="{FF2B5EF4-FFF2-40B4-BE49-F238E27FC236}">
                <a16:creationId xmlns:a16="http://schemas.microsoft.com/office/drawing/2014/main" id="{A8BC5059-B1F7-8BCA-1817-5AF7F4D1F145}"/>
              </a:ext>
            </a:extLst>
          </p:cNvPr>
          <p:cNvSpPr txBox="1"/>
          <p:nvPr/>
        </p:nvSpPr>
        <p:spPr>
          <a:xfrm>
            <a:off x="227020" y="6046414"/>
            <a:ext cx="3609436" cy="30110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9BBB59"/>
                </a:solidFill>
                <a:effectLst/>
                <a:uLnTx/>
                <a:uFillTx/>
                <a:latin typeface="Meiryo UI" panose="020B0604030504040204" pitchFamily="50" charset="-128"/>
                <a:ea typeface="Meiryo UI" panose="020B0604030504040204" pitchFamily="50" charset="-128"/>
                <a:cs typeface="+mn-cs"/>
              </a:rPr>
              <a:t>●　</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労働生産性３％以上の向上</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p:txBody>
      </p:sp>
      <p:sp>
        <p:nvSpPr>
          <p:cNvPr id="13" name="テキスト ボックス 12">
            <a:extLst>
              <a:ext uri="{FF2B5EF4-FFF2-40B4-BE49-F238E27FC236}">
                <a16:creationId xmlns:a16="http://schemas.microsoft.com/office/drawing/2014/main" id="{BBADAA0D-5259-9A36-B624-11E8EDC70FDF}"/>
              </a:ext>
            </a:extLst>
          </p:cNvPr>
          <p:cNvSpPr txBox="1"/>
          <p:nvPr/>
        </p:nvSpPr>
        <p:spPr>
          <a:xfrm>
            <a:off x="5210473" y="1928573"/>
            <a:ext cx="1699982" cy="230832"/>
          </a:xfrm>
          <a:prstGeom prst="rect">
            <a:avLst/>
          </a:prstGeom>
          <a:noFill/>
          <a:ln w="25400" cmpd="sng">
            <a:noFill/>
            <a:prstDash val="dash"/>
          </a:ln>
        </p:spPr>
        <p:txBody>
          <a:bodyPr wrap="square" rtlCol="0">
            <a:spAutoFit/>
          </a:bodyPr>
          <a:lstStyle/>
          <a:p>
            <a:r>
              <a:rPr kumimoji="1" lang="en-US" altLang="ja-JP" sz="900" dirty="0">
                <a:latin typeface="Meiryo UI" panose="020B0604030504040204" pitchFamily="50" charset="-128"/>
                <a:ea typeface="Meiryo UI" panose="020B0604030504040204" pitchFamily="50" charset="-128"/>
              </a:rPr>
              <a:t>1,500</a:t>
            </a:r>
            <a:r>
              <a:rPr kumimoji="1" lang="ja-JP" altLang="en-US" sz="900" dirty="0">
                <a:latin typeface="Meiryo UI" panose="020B0604030504040204" pitchFamily="50" charset="-128"/>
                <a:ea typeface="Meiryo UI" panose="020B0604030504040204" pitchFamily="50" charset="-128"/>
              </a:rPr>
              <a:t>万円→</a:t>
            </a:r>
            <a:r>
              <a:rPr kumimoji="1" lang="en-US" altLang="ja-JP" sz="900" dirty="0">
                <a:latin typeface="Meiryo UI" panose="020B0604030504040204" pitchFamily="50" charset="-128"/>
                <a:ea typeface="Meiryo UI" panose="020B0604030504040204" pitchFamily="50" charset="-128"/>
              </a:rPr>
              <a:t>3,000</a:t>
            </a:r>
            <a:r>
              <a:rPr kumimoji="1" lang="ja-JP" altLang="en-US" sz="900" dirty="0">
                <a:latin typeface="Meiryo UI" panose="020B0604030504040204" pitchFamily="50" charset="-128"/>
                <a:ea typeface="Meiryo UI" panose="020B0604030504040204" pitchFamily="50" charset="-128"/>
              </a:rPr>
              <a:t>万円</a:t>
            </a:r>
          </a:p>
        </p:txBody>
      </p:sp>
      <p:sp>
        <p:nvSpPr>
          <p:cNvPr id="20" name="テキスト ボックス 19">
            <a:extLst>
              <a:ext uri="{FF2B5EF4-FFF2-40B4-BE49-F238E27FC236}">
                <a16:creationId xmlns:a16="http://schemas.microsoft.com/office/drawing/2014/main" id="{3D828E36-9492-DA73-9087-E5ED21C34FDD}"/>
              </a:ext>
            </a:extLst>
          </p:cNvPr>
          <p:cNvSpPr txBox="1"/>
          <p:nvPr/>
        </p:nvSpPr>
        <p:spPr>
          <a:xfrm>
            <a:off x="2803121" y="5573280"/>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23" name="テキスト ボックス 22">
            <a:extLst>
              <a:ext uri="{FF2B5EF4-FFF2-40B4-BE49-F238E27FC236}">
                <a16:creationId xmlns:a16="http://schemas.microsoft.com/office/drawing/2014/main" id="{CC75EDFD-8079-E098-8317-9076188608B0}"/>
              </a:ext>
            </a:extLst>
          </p:cNvPr>
          <p:cNvSpPr txBox="1"/>
          <p:nvPr/>
        </p:nvSpPr>
        <p:spPr>
          <a:xfrm>
            <a:off x="3453666" y="1434153"/>
            <a:ext cx="2132284" cy="584775"/>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個人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1,500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endPar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法人</a:t>
            </a:r>
            <a:r>
              <a:rPr kumimoji="1" lang="en-US" altLang="ja-JP"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3,000</a:t>
            </a:r>
            <a:r>
              <a:rPr kumimoji="1" lang="ja-JP" altLang="en-US" sz="16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万円以内</a:t>
            </a:r>
          </a:p>
        </p:txBody>
      </p:sp>
      <p:sp>
        <p:nvSpPr>
          <p:cNvPr id="22" name="テキスト ボックス 21">
            <a:extLst>
              <a:ext uri="{FF2B5EF4-FFF2-40B4-BE49-F238E27FC236}">
                <a16:creationId xmlns:a16="http://schemas.microsoft.com/office/drawing/2014/main" id="{065F494F-73D7-2D35-D3AD-4F404638CE0E}"/>
              </a:ext>
            </a:extLst>
          </p:cNvPr>
          <p:cNvSpPr txBox="1"/>
          <p:nvPr/>
        </p:nvSpPr>
        <p:spPr>
          <a:xfrm>
            <a:off x="4114362" y="7369729"/>
            <a:ext cx="541426"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6" name="正方形/長方形 15">
            <a:extLst>
              <a:ext uri="{FF2B5EF4-FFF2-40B4-BE49-F238E27FC236}">
                <a16:creationId xmlns:a16="http://schemas.microsoft.com/office/drawing/2014/main" id="{0EC61066-453B-9124-EEB9-CCF38ACE7B2B}"/>
              </a:ext>
            </a:extLst>
          </p:cNvPr>
          <p:cNvSpPr/>
          <p:nvPr/>
        </p:nvSpPr>
        <p:spPr>
          <a:xfrm>
            <a:off x="2883733" y="5624944"/>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25" name="正方形/長方形 24">
            <a:extLst>
              <a:ext uri="{FF2B5EF4-FFF2-40B4-BE49-F238E27FC236}">
                <a16:creationId xmlns:a16="http://schemas.microsoft.com/office/drawing/2014/main" id="{52D18EC0-CB54-3758-967C-58C270B692C8}"/>
              </a:ext>
            </a:extLst>
          </p:cNvPr>
          <p:cNvSpPr/>
          <p:nvPr/>
        </p:nvSpPr>
        <p:spPr>
          <a:xfrm>
            <a:off x="4186454" y="7421932"/>
            <a:ext cx="384759" cy="160511"/>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0" name="正方形/長方形 119">
            <a:extLst>
              <a:ext uri="{FF2B5EF4-FFF2-40B4-BE49-F238E27FC236}">
                <a16:creationId xmlns:a16="http://schemas.microsoft.com/office/drawing/2014/main" id="{C2BC4822-49EF-3592-7CCA-9572094A8CBE}"/>
              </a:ext>
            </a:extLst>
          </p:cNvPr>
          <p:cNvSpPr/>
          <p:nvPr/>
        </p:nvSpPr>
        <p:spPr>
          <a:xfrm>
            <a:off x="2883733" y="6130996"/>
            <a:ext cx="371849" cy="160510"/>
          </a:xfrm>
          <a:prstGeom prst="rect">
            <a:avLst/>
          </a:prstGeom>
          <a:noFill/>
          <a:ln w="9525">
            <a:solidFill>
              <a:srgbClr val="C0504D"/>
            </a:solidFill>
          </a:ln>
        </p:spPr>
        <p:style>
          <a:lnRef idx="2">
            <a:schemeClr val="accent2"/>
          </a:lnRef>
          <a:fillRef idx="1">
            <a:schemeClr val="lt1"/>
          </a:fillRef>
          <a:effectRef idx="0">
            <a:schemeClr val="accent2"/>
          </a:effectRef>
          <a:fontRef idx="minor">
            <a:schemeClr val="dk1"/>
          </a:fontRef>
        </p:style>
        <p:txBody>
          <a:bodyPr lIns="36000" tIns="36000" rIns="36000" bIns="36000" rtlCol="0" anchor="ctr"/>
          <a:lstStyle/>
          <a:p>
            <a:pPr algn="ctr"/>
            <a:endParaRPr kumimoji="1" lang="ja-JP" altLang="en-US" sz="1600" dirty="0">
              <a:latin typeface="HG丸ｺﾞｼｯｸM-PRO" pitchFamily="50" charset="-128"/>
              <a:ea typeface="HG丸ｺﾞｼｯｸM-PRO" pitchFamily="50" charset="-128"/>
            </a:endParaRPr>
          </a:p>
        </p:txBody>
      </p:sp>
      <p:sp>
        <p:nvSpPr>
          <p:cNvPr id="124" name="テキスト ボックス 123">
            <a:extLst>
              <a:ext uri="{FF2B5EF4-FFF2-40B4-BE49-F238E27FC236}">
                <a16:creationId xmlns:a16="http://schemas.microsoft.com/office/drawing/2014/main" id="{71E209C8-DD02-4FBB-01FE-CDD960B6B68A}"/>
              </a:ext>
            </a:extLst>
          </p:cNvPr>
          <p:cNvSpPr txBox="1"/>
          <p:nvPr/>
        </p:nvSpPr>
        <p:spPr>
          <a:xfrm>
            <a:off x="2803121" y="6084293"/>
            <a:ext cx="556524" cy="253916"/>
          </a:xfrm>
          <a:prstGeom prst="rect">
            <a:avLst/>
          </a:prstGeom>
          <a:noFill/>
          <a:ln w="15875" cmpd="sng">
            <a:noFill/>
            <a:prstDash val="solid"/>
          </a:ln>
        </p:spPr>
        <p:txBody>
          <a:bodyPr wrap="square" rtlCol="0">
            <a:spAutoFit/>
          </a:bodyPr>
          <a:lstStyle/>
          <a:p>
            <a:r>
              <a:rPr kumimoji="1" lang="en-US" altLang="ja-JP" sz="1050" b="1" dirty="0">
                <a:solidFill>
                  <a:srgbClr val="C0504D"/>
                </a:solidFill>
                <a:latin typeface="Meiryo UI" panose="020B0604030504040204" pitchFamily="50" charset="-128"/>
                <a:ea typeface="Meiryo UI" panose="020B0604030504040204" pitchFamily="50" charset="-128"/>
              </a:rPr>
              <a:t>NEW</a:t>
            </a:r>
            <a:endParaRPr kumimoji="1" lang="ja-JP" altLang="en-US" sz="1050" b="1" dirty="0">
              <a:solidFill>
                <a:srgbClr val="C0504D"/>
              </a:solidFill>
              <a:latin typeface="Meiryo UI" panose="020B0604030504040204" pitchFamily="50" charset="-128"/>
              <a:ea typeface="Meiryo UI" panose="020B0604030504040204" pitchFamily="50" charset="-128"/>
            </a:endParaRPr>
          </a:p>
        </p:txBody>
      </p:sp>
      <p:sp>
        <p:nvSpPr>
          <p:cNvPr id="14" name="正方形/長方形 13">
            <a:extLst>
              <a:ext uri="{FF2B5EF4-FFF2-40B4-BE49-F238E27FC236}">
                <a16:creationId xmlns:a16="http://schemas.microsoft.com/office/drawing/2014/main" id="{7F1BD3FC-AEFC-ED91-B937-349CB337F212}"/>
              </a:ext>
            </a:extLst>
          </p:cNvPr>
          <p:cNvSpPr/>
          <p:nvPr/>
        </p:nvSpPr>
        <p:spPr>
          <a:xfrm>
            <a:off x="260488" y="8411914"/>
            <a:ext cx="6317209" cy="760791"/>
          </a:xfrm>
          <a:prstGeom prst="rect">
            <a:avLst/>
          </a:prstGeom>
          <a:solidFill>
            <a:schemeClr val="bg1"/>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altLang="ja-JP" sz="1600" b="1" dirty="0">
              <a:solidFill>
                <a:schemeClr val="accent3">
                  <a:lumMod val="50000"/>
                </a:schemeClr>
              </a:solidFill>
              <a:latin typeface="Meiryo UI" panose="020B0604030504040204" pitchFamily="50" charset="-128"/>
              <a:ea typeface="Meiryo UI" panose="020B0604030504040204" pitchFamily="50" charset="-128"/>
            </a:endParaRPr>
          </a:p>
          <a:p>
            <a:pPr marL="180000" indent="-144000"/>
            <a:endParaRPr lang="ja-JP" altLang="en-US" sz="1100" dirty="0">
              <a:solidFill>
                <a:schemeClr val="tx1"/>
              </a:solidFill>
              <a:latin typeface="ＭＳ Ｐ明朝" panose="02020600040205080304" pitchFamily="18" charset="-128"/>
              <a:ea typeface="ＭＳ Ｐ明朝" panose="02020600040205080304" pitchFamily="18" charset="-128"/>
            </a:endParaRPr>
          </a:p>
        </p:txBody>
      </p:sp>
      <p:sp>
        <p:nvSpPr>
          <p:cNvPr id="17" name="テキスト ボックス 16">
            <a:extLst>
              <a:ext uri="{FF2B5EF4-FFF2-40B4-BE49-F238E27FC236}">
                <a16:creationId xmlns:a16="http://schemas.microsoft.com/office/drawing/2014/main" id="{A65DB153-28A7-3840-2EEC-340F73C6C9D5}"/>
              </a:ext>
            </a:extLst>
          </p:cNvPr>
          <p:cNvSpPr txBox="1"/>
          <p:nvPr/>
        </p:nvSpPr>
        <p:spPr>
          <a:xfrm>
            <a:off x="290615" y="8434041"/>
            <a:ext cx="5025012" cy="738664"/>
          </a:xfrm>
          <a:prstGeom prst="rect">
            <a:avLst/>
          </a:prstGeom>
          <a:noFill/>
          <a:ln w="25400" cmpd="sng">
            <a:noFill/>
            <a:prstDash val="dash"/>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＜食料・農業・農村基本計画</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KPI</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a:t>
            </a:r>
            <a:r>
              <a:rPr kumimoji="1" lang="en-US" altLang="ja-JP"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2030</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年まで］</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担い手への農地集積率 ７割</a:t>
            </a:r>
          </a:p>
          <a:p>
            <a:pPr lvl="0">
              <a:defRPr/>
            </a:pPr>
            <a:r>
              <a:rPr lang="ja-JP" altLang="en-US" sz="1400" dirty="0">
                <a:solidFill>
                  <a:schemeClr val="accent3"/>
                </a:solidFill>
                <a:latin typeface="Meiryo UI" panose="020B0604030504040204" pitchFamily="50" charset="-128"/>
                <a:ea typeface="Meiryo UI" panose="020B0604030504040204" pitchFamily="50" charset="-128"/>
              </a:rPr>
              <a:t>●</a:t>
            </a:r>
            <a:r>
              <a:rPr kumimoji="1" lang="ja-JP" altLang="en-US" sz="140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販売金額に占める担い手のシェア ９割</a:t>
            </a:r>
          </a:p>
        </p:txBody>
      </p:sp>
      <p:sp>
        <p:nvSpPr>
          <p:cNvPr id="24" name="テキスト ボックス 23">
            <a:extLst>
              <a:ext uri="{FF2B5EF4-FFF2-40B4-BE49-F238E27FC236}">
                <a16:creationId xmlns:a16="http://schemas.microsoft.com/office/drawing/2014/main" id="{BAAC8B4F-EB8D-C671-9AAD-6567BD5E8059}"/>
              </a:ext>
            </a:extLst>
          </p:cNvPr>
          <p:cNvSpPr txBox="1"/>
          <p:nvPr/>
        </p:nvSpPr>
        <p:spPr>
          <a:xfrm>
            <a:off x="4334660" y="8442218"/>
            <a:ext cx="2502579" cy="523220"/>
          </a:xfrm>
          <a:prstGeom prst="rect">
            <a:avLst/>
          </a:prstGeom>
          <a:noFill/>
          <a:ln w="25400" cmpd="sng">
            <a:noFill/>
            <a:prstDash val="dash"/>
          </a:ln>
        </p:spPr>
        <p:txBody>
          <a:bodyPr wrap="square" rtlCol="0">
            <a:spAutoFit/>
          </a:bodyPr>
          <a:lstStyle/>
          <a:p>
            <a:pPr lvl="0">
              <a:defRPr/>
            </a:pP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＜令和７年度補正予算額</a:t>
            </a:r>
            <a:r>
              <a:rPr lang="ja-JP" altLang="en-US" sz="1400" dirty="0">
                <a:solidFill>
                  <a:prstClr val="black"/>
                </a:solidFill>
                <a:latin typeface="Meiryo UI" panose="020B0604030504040204" pitchFamily="50" charset="-128"/>
                <a:ea typeface="Meiryo UI" panose="020B0604030504040204" pitchFamily="50" charset="-128"/>
              </a:rPr>
              <a:t>＞</a:t>
            </a:r>
            <a:endPar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lvl="0">
              <a:defRPr/>
            </a:pPr>
            <a:r>
              <a:rPr lang="ja-JP" altLang="en-US" sz="1400" dirty="0">
                <a:solidFill>
                  <a:schemeClr val="accent3"/>
                </a:solidFill>
                <a:latin typeface="Meiryo UI" panose="020B0604030504040204" pitchFamily="50" charset="-128"/>
                <a:ea typeface="Meiryo UI" panose="020B0604030504040204" pitchFamily="50" charset="-128"/>
              </a:rPr>
              <a:t>● </a:t>
            </a:r>
            <a:r>
              <a:rPr kumimoji="1" lang="en-US" altLang="ja-JP"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12,286</a:t>
            </a:r>
            <a:r>
              <a:rPr kumimoji="1" lang="ja-JP" altLang="en-US" sz="14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百万円の内数</a:t>
            </a:r>
          </a:p>
        </p:txBody>
      </p:sp>
      <p:sp>
        <p:nvSpPr>
          <p:cNvPr id="126" name="テキスト ボックス 125">
            <a:extLst>
              <a:ext uri="{FF2B5EF4-FFF2-40B4-BE49-F238E27FC236}">
                <a16:creationId xmlns:a16="http://schemas.microsoft.com/office/drawing/2014/main" id="{837E2BAE-F99A-4899-64F8-35F18B3434EE}"/>
              </a:ext>
            </a:extLst>
          </p:cNvPr>
          <p:cNvSpPr txBox="1"/>
          <p:nvPr/>
        </p:nvSpPr>
        <p:spPr>
          <a:xfrm>
            <a:off x="1056425" y="2213385"/>
            <a:ext cx="5481525" cy="630942"/>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地域計画に位置付けられた</a:t>
            </a:r>
            <a:r>
              <a:rPr lang="ja-JP" altLang="en-US" sz="1400" b="1" dirty="0">
                <a:solidFill>
                  <a:schemeClr val="accent3">
                    <a:lumMod val="50000"/>
                  </a:schemeClr>
                </a:solidFill>
                <a:latin typeface="Meiryo UI" panose="020B0604030504040204" pitchFamily="50" charset="-128"/>
                <a:ea typeface="Meiryo UI" panose="020B0604030504040204" pitchFamily="50" charset="-128"/>
              </a:rPr>
              <a:t>担い手</a:t>
            </a:r>
            <a:r>
              <a:rPr lang="en-US" altLang="ja-JP" sz="1400" b="1" dirty="0">
                <a:solidFill>
                  <a:schemeClr val="accent3">
                    <a:lumMod val="50000"/>
                  </a:schemeClr>
                </a:solidFill>
                <a:latin typeface="Meiryo UI" panose="020B0604030504040204" pitchFamily="50" charset="-128"/>
                <a:ea typeface="Meiryo UI" panose="020B0604030504040204" pitchFamily="50" charset="-128"/>
              </a:rPr>
              <a:t>※</a:t>
            </a:r>
          </a:p>
          <a:p>
            <a:pPr marL="180000" indent="-144000"/>
            <a:r>
              <a:rPr lang="en-US" altLang="ja-JP" sz="1050" dirty="0">
                <a:latin typeface="ＭＳ Ｐ明朝" panose="02020600040205080304" pitchFamily="18" charset="-128"/>
                <a:ea typeface="ＭＳ Ｐ明朝" panose="02020600040205080304" pitchFamily="18" charset="-128"/>
              </a:rPr>
              <a:t>※</a:t>
            </a:r>
            <a:r>
              <a:rPr lang="ja-JP" altLang="en-US" sz="1050" dirty="0">
                <a:latin typeface="ＭＳ Ｐ明朝" panose="02020600040205080304" pitchFamily="18" charset="-128"/>
                <a:ea typeface="ＭＳ Ｐ明朝" panose="02020600040205080304" pitchFamily="18" charset="-128"/>
              </a:rPr>
              <a:t>　認定農業者、</a:t>
            </a:r>
            <a:r>
              <a:rPr lang="zh-TW" altLang="en-US" sz="1050" dirty="0">
                <a:latin typeface="ＭＳ Ｐ明朝" panose="02020600040205080304" pitchFamily="18" charset="-128"/>
                <a:ea typeface="ＭＳ Ｐ明朝" panose="02020600040205080304" pitchFamily="18" charset="-128"/>
              </a:rPr>
              <a:t>認定新規就農者</a:t>
            </a:r>
            <a:r>
              <a:rPr lang="ja-JP" altLang="en-US" sz="1050" dirty="0">
                <a:latin typeface="ＭＳ Ｐ明朝" panose="02020600040205080304" pitchFamily="18" charset="-128"/>
                <a:ea typeface="ＭＳ Ｐ明朝" panose="02020600040205080304" pitchFamily="18" charset="-128"/>
              </a:rPr>
              <a:t>、集落営農組織、市町村基本構想に示す目標所得水準を達している農業者</a:t>
            </a:r>
          </a:p>
        </p:txBody>
      </p:sp>
      <p:sp>
        <p:nvSpPr>
          <p:cNvPr id="130" name="テキスト ボックス 129">
            <a:extLst>
              <a:ext uri="{FF2B5EF4-FFF2-40B4-BE49-F238E27FC236}">
                <a16:creationId xmlns:a16="http://schemas.microsoft.com/office/drawing/2014/main" id="{E818A5C0-51E8-4A56-C59F-C4B00A70E2D6}"/>
              </a:ext>
            </a:extLst>
          </p:cNvPr>
          <p:cNvSpPr txBox="1"/>
          <p:nvPr/>
        </p:nvSpPr>
        <p:spPr>
          <a:xfrm>
            <a:off x="1203856" y="2905631"/>
            <a:ext cx="5529087" cy="288156"/>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認定新規就農者の方はそちらの事業をぜひご活用ください。</a:t>
            </a: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
        <p:nvSpPr>
          <p:cNvPr id="131" name="テキスト ボックス 130">
            <a:extLst>
              <a:ext uri="{FF2B5EF4-FFF2-40B4-BE49-F238E27FC236}">
                <a16:creationId xmlns:a16="http://schemas.microsoft.com/office/drawing/2014/main" id="{D008E61D-0F28-E85B-5820-982ED4452FAE}"/>
              </a:ext>
            </a:extLst>
          </p:cNvPr>
          <p:cNvSpPr txBox="1"/>
          <p:nvPr/>
        </p:nvSpPr>
        <p:spPr>
          <a:xfrm>
            <a:off x="1203856" y="2743558"/>
            <a:ext cx="5529087" cy="518988"/>
          </a:xfrm>
          <a:prstGeom prst="rect">
            <a:avLst/>
          </a:prstGeom>
          <a:noFill/>
          <a:ln w="25400" cmpd="sng">
            <a:noFill/>
            <a:prstDash val="dash"/>
          </a:ln>
        </p:spPr>
        <p:txBody>
          <a:bodyPr wrap="square" rtlCol="0">
            <a:spAutoFit/>
          </a:bodyPr>
          <a:lstStyle/>
          <a:p>
            <a:pPr marL="360000" marR="0" lvl="0" indent="-252000" algn="l" defTabSz="914400" rtl="0" eaLnBrk="1" fontAlgn="auto" latinLnBrk="0" hangingPunct="1">
              <a:lnSpc>
                <a:spcPts val="1800"/>
              </a:lnSpc>
              <a:spcBef>
                <a:spcPts val="0"/>
              </a:spcBef>
              <a:spcAft>
                <a:spcPts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rPr>
              <a:t>本事業のほか、認定新規就農者に特化した“新規就農者チャレンジ事業”があります。</a:t>
            </a:r>
          </a:p>
          <a:p>
            <a:pPr marL="360000" marR="0" lvl="0" indent="-252000" algn="l" defTabSz="914400" rtl="0" eaLnBrk="1" fontAlgn="auto" latinLnBrk="0" hangingPunct="1">
              <a:lnSpc>
                <a:spcPts val="1800"/>
              </a:lnSpc>
              <a:spcBef>
                <a:spcPts val="0"/>
              </a:spcBef>
              <a:spcAft>
                <a:spcPts val="0"/>
              </a:spcAft>
              <a:buClrTx/>
              <a:buSzTx/>
              <a:buFontTx/>
              <a:buNone/>
              <a:tabLst/>
              <a:defRPr/>
            </a:pPr>
            <a:endParaRPr kumimoji="1" lang="en-US" altLang="ja-JP" sz="1050" b="0" i="0" u="none" strike="noStrike" kern="1200" cap="none" spc="0" normalizeH="0" baseline="0" noProof="0" dirty="0">
              <a:ln>
                <a:noFill/>
              </a:ln>
              <a:solidFill>
                <a:prstClr val="black"/>
              </a:solidFill>
              <a:effectLst/>
              <a:uLnTx/>
              <a:uFillTx/>
              <a:latin typeface="ＭＳ 明朝" panose="02020609040205080304" pitchFamily="17" charset="-128"/>
              <a:ea typeface="ＭＳ 明朝" panose="02020609040205080304" pitchFamily="17" charset="-128"/>
            </a:endParaRPr>
          </a:p>
        </p:txBody>
      </p:sp>
    </p:spTree>
    <p:extLst>
      <p:ext uri="{BB962C8B-B14F-4D97-AF65-F5344CB8AC3E}">
        <p14:creationId xmlns:p14="http://schemas.microsoft.com/office/powerpoint/2010/main" val="3180183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4DA690-A355-3733-E3AE-A60658F87302}"/>
            </a:ext>
          </a:extLst>
        </p:cNvPr>
        <p:cNvGrpSpPr/>
        <p:nvPr/>
      </p:nvGrpSpPr>
      <p:grpSpPr>
        <a:xfrm>
          <a:off x="0" y="0"/>
          <a:ext cx="0" cy="0"/>
          <a:chOff x="0" y="0"/>
          <a:chExt cx="0" cy="0"/>
        </a:xfrm>
      </p:grpSpPr>
      <p:sp>
        <p:nvSpPr>
          <p:cNvPr id="9" name="角丸四角形 33">
            <a:extLst>
              <a:ext uri="{FF2B5EF4-FFF2-40B4-BE49-F238E27FC236}">
                <a16:creationId xmlns:a16="http://schemas.microsoft.com/office/drawing/2014/main" id="{7CFAB7C8-BD3A-1BD0-0607-0B0873F71517}"/>
              </a:ext>
            </a:extLst>
          </p:cNvPr>
          <p:cNvSpPr/>
          <p:nvPr/>
        </p:nvSpPr>
        <p:spPr>
          <a:xfrm>
            <a:off x="271178" y="8384630"/>
            <a:ext cx="6300000" cy="1104592"/>
          </a:xfrm>
          <a:prstGeom prst="roundRect">
            <a:avLst/>
          </a:prstGeom>
          <a:solidFill>
            <a:schemeClr val="accent3"/>
          </a:solidFill>
          <a:ln w="6350">
            <a:noFill/>
          </a:ln>
        </p:spPr>
        <p:style>
          <a:lnRef idx="2">
            <a:schemeClr val="accent2"/>
          </a:lnRef>
          <a:fillRef idx="1">
            <a:schemeClr val="lt1"/>
          </a:fillRef>
          <a:effectRef idx="0">
            <a:schemeClr val="accent2"/>
          </a:effectRef>
          <a:fontRef idx="minor">
            <a:schemeClr val="dk1"/>
          </a:fontRef>
        </p:style>
        <p:txBody>
          <a:bodyPr rtlCol="0" anchor="ctr"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r>
              <a:rPr kumimoji="1" lang="ja-JP" altLang="en-US"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問い合わせ先</a:t>
            </a:r>
            <a:r>
              <a:rPr kumimoji="1" lang="en-US" altLang="ja-JP" sz="2000" b="1" i="0" u="none" strike="noStrike" kern="1200" cap="none" spc="0" normalizeH="0" baseline="0" noProof="0" dirty="0">
                <a:ln w="3175">
                  <a:solidFill>
                    <a:schemeClr val="tx1"/>
                  </a:solidFill>
                  <a:round/>
                </a:ln>
                <a:solidFill>
                  <a:prstClr val="white"/>
                </a:solidFill>
                <a:effectLst/>
                <a:uLnTx/>
                <a:uFillTx/>
                <a:latin typeface="Meiryo UI" panose="020B0604030504040204" pitchFamily="50" charset="-128"/>
                <a:ea typeface="Meiryo UI" panose="020B0604030504040204" pitchFamily="50" charset="-128"/>
              </a:rPr>
              <a:t>】</a:t>
            </a:r>
          </a:p>
          <a:p>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本事業による</a:t>
            </a:r>
            <a:r>
              <a:rPr kumimoji="1"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農業者への支援は、市町村を通じて</a:t>
            </a: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行われます。</a:t>
            </a:r>
            <a:endParaRPr kumimoji="1" lang="en-US" altLang="ja-JP" b="1" dirty="0">
              <a:ln w="3175">
                <a:solidFill>
                  <a:schemeClr val="tx1"/>
                </a:solidFill>
                <a:round/>
              </a:ln>
              <a:solidFill>
                <a:schemeClr val="bg1"/>
              </a:solidFill>
              <a:latin typeface="Meiryo UI" panose="020B0604030504040204" pitchFamily="50" charset="-128"/>
              <a:ea typeface="Meiryo UI" panose="020B0604030504040204" pitchFamily="50" charset="-128"/>
            </a:endParaRPr>
          </a:p>
          <a:p>
            <a:pPr>
              <a:spcAft>
                <a:spcPts val="600"/>
              </a:spcAft>
            </a:pPr>
            <a:r>
              <a:rPr kumimoji="1"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　お住まいの</a:t>
            </a:r>
            <a:r>
              <a:rPr lang="ja-JP" altLang="en-US" b="1" u="sng" dirty="0">
                <a:ln w="3175">
                  <a:solidFill>
                    <a:schemeClr val="tx1"/>
                  </a:solidFill>
                  <a:round/>
                </a:ln>
                <a:solidFill>
                  <a:schemeClr val="bg1"/>
                </a:solidFill>
                <a:latin typeface="Meiryo UI" panose="020B0604030504040204" pitchFamily="50" charset="-128"/>
                <a:ea typeface="Meiryo UI" panose="020B0604030504040204" pitchFamily="50" charset="-128"/>
              </a:rPr>
              <a:t>市町村の農政担当部局等</a:t>
            </a:r>
            <a:r>
              <a:rPr lang="ja-JP" altLang="en-US" b="1" dirty="0">
                <a:ln w="3175">
                  <a:solidFill>
                    <a:schemeClr val="tx1"/>
                  </a:solidFill>
                  <a:round/>
                </a:ln>
                <a:solidFill>
                  <a:schemeClr val="bg1"/>
                </a:solidFill>
                <a:latin typeface="Meiryo UI" panose="020B0604030504040204" pitchFamily="50" charset="-128"/>
                <a:ea typeface="Meiryo UI" panose="020B0604030504040204" pitchFamily="50" charset="-128"/>
              </a:rPr>
              <a:t>へお問い合わせ下さい。</a:t>
            </a:r>
            <a:endParaRPr lang="en-US" altLang="ja-JP" sz="200" dirty="0">
              <a:ln w="3175">
                <a:solidFill>
                  <a:schemeClr val="accent1"/>
                </a:solidFill>
                <a:round/>
              </a:ln>
              <a:solidFill>
                <a:srgbClr val="FF0000"/>
              </a:solidFill>
              <a:latin typeface="Meiryo UI" panose="020B0604030504040204" pitchFamily="50" charset="-128"/>
              <a:ea typeface="Meiryo UI" panose="020B0604030504040204" pitchFamily="50" charset="-128"/>
            </a:endParaRPr>
          </a:p>
        </p:txBody>
      </p:sp>
      <p:sp>
        <p:nvSpPr>
          <p:cNvPr id="2" name="正方形/長方形 1">
            <a:extLst>
              <a:ext uri="{FF2B5EF4-FFF2-40B4-BE49-F238E27FC236}">
                <a16:creationId xmlns:a16="http://schemas.microsoft.com/office/drawing/2014/main" id="{B7672297-2F07-9000-0D7C-7CA35A384B3D}"/>
              </a:ext>
            </a:extLst>
          </p:cNvPr>
          <p:cNvSpPr/>
          <p:nvPr/>
        </p:nvSpPr>
        <p:spPr>
          <a:xfrm>
            <a:off x="271178" y="192874"/>
            <a:ext cx="6300000" cy="433476"/>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その他の留意事項など</a:t>
            </a:r>
          </a:p>
        </p:txBody>
      </p:sp>
      <p:sp>
        <p:nvSpPr>
          <p:cNvPr id="27" name="Rectangle 12">
            <a:extLst>
              <a:ext uri="{FF2B5EF4-FFF2-40B4-BE49-F238E27FC236}">
                <a16:creationId xmlns:a16="http://schemas.microsoft.com/office/drawing/2014/main" id="{209B9854-0B9F-1A6E-CEBB-9612DB9CF1F8}"/>
              </a:ext>
            </a:extLst>
          </p:cNvPr>
          <p:cNvSpPr>
            <a:spLocks noChangeArrowheads="1"/>
          </p:cNvSpPr>
          <p:nvPr/>
        </p:nvSpPr>
        <p:spPr bwMode="auto">
          <a:xfrm>
            <a:off x="339567" y="9451666"/>
            <a:ext cx="6319721" cy="357328"/>
          </a:xfrm>
          <a:prstGeom prst="rect">
            <a:avLst/>
          </a:prstGeom>
          <a:noFill/>
          <a:ln w="9525">
            <a:noFill/>
            <a:miter lim="800000"/>
            <a:headEnd/>
            <a:tailEnd/>
          </a:ln>
        </p:spPr>
        <p:txBody>
          <a:bodyPr wrap="none" anchor="ctr"/>
          <a:lstStyle/>
          <a:p>
            <a:pPr algn="l">
              <a:lnSpc>
                <a:spcPct val="120000"/>
              </a:lnSpc>
            </a:pPr>
            <a:r>
              <a:rPr lang="ja-JP" altLang="en-US" sz="1400" b="1" dirty="0">
                <a:solidFill>
                  <a:schemeClr val="tx1"/>
                </a:solidFill>
                <a:latin typeface="Meiryo UI" panose="020B0604030504040204" pitchFamily="50" charset="-128"/>
                <a:ea typeface="Meiryo UI" panose="020B0604030504040204" pitchFamily="50" charset="-128"/>
              </a:rPr>
              <a:t>●●農政局経営・事業支援部　経営支援課　●●●●</a:t>
            </a:r>
            <a:r>
              <a:rPr lang="en-US" altLang="ja-JP" sz="1400" b="1" dirty="0">
                <a:solidFill>
                  <a:schemeClr val="tx1"/>
                </a:solidFill>
                <a:latin typeface="Meiryo UI" panose="020B0604030504040204" pitchFamily="50" charset="-128"/>
                <a:ea typeface="Meiryo UI" panose="020B0604030504040204" pitchFamily="50" charset="-128"/>
              </a:rPr>
              <a:t>-●●●●-●●●●</a:t>
            </a:r>
            <a:r>
              <a:rPr lang="ja-JP" altLang="en-US" sz="1400" b="1" dirty="0">
                <a:solidFill>
                  <a:schemeClr val="tx1"/>
                </a:solidFill>
                <a:latin typeface="Meiryo UI" panose="020B0604030504040204" pitchFamily="50" charset="-128"/>
                <a:ea typeface="Meiryo UI" panose="020B0604030504040204" pitchFamily="50" charset="-128"/>
              </a:rPr>
              <a:t>（直通）</a:t>
            </a:r>
          </a:p>
        </p:txBody>
      </p:sp>
      <p:sp>
        <p:nvSpPr>
          <p:cNvPr id="3" name="角丸四角形 19">
            <a:extLst>
              <a:ext uri="{FF2B5EF4-FFF2-40B4-BE49-F238E27FC236}">
                <a16:creationId xmlns:a16="http://schemas.microsoft.com/office/drawing/2014/main" id="{3CB2F1A8-63F6-E6AF-E3F7-AFB168A9649B}"/>
              </a:ext>
            </a:extLst>
          </p:cNvPr>
          <p:cNvSpPr/>
          <p:nvPr/>
        </p:nvSpPr>
        <p:spPr>
          <a:xfrm>
            <a:off x="271178" y="730384"/>
            <a:ext cx="6300000" cy="3328374"/>
          </a:xfrm>
          <a:prstGeom prst="roundRect">
            <a:avLst>
              <a:gd name="adj" fmla="val 0"/>
            </a:avLst>
          </a:prstGeom>
          <a:solidFill>
            <a:schemeClr val="bg1"/>
          </a:solidFill>
          <a:ln w="19050">
            <a:solidFill>
              <a:schemeClr val="accent3"/>
            </a:solidFill>
            <a:prstDash val="solid"/>
          </a:ln>
        </p:spPr>
        <p:style>
          <a:lnRef idx="2">
            <a:schemeClr val="dk1"/>
          </a:lnRef>
          <a:fillRef idx="1">
            <a:schemeClr val="lt1"/>
          </a:fillRef>
          <a:effectRef idx="0">
            <a:schemeClr val="dk1"/>
          </a:effectRef>
          <a:fontRef idx="minor">
            <a:schemeClr val="dk1"/>
          </a:fontRef>
        </p:style>
        <p:txBody>
          <a:bodyPr lIns="36000" tIns="36000" rIns="36000" bIns="36000" rtlCol="0" anchor="t" anchorCtr="0"/>
          <a:lstStyle/>
          <a:p>
            <a:pPr marL="180000" marR="0" lvl="0" indent="-180000" algn="l" defTabSz="914400" rtl="0" eaLnBrk="1" fontAlgn="auto" latinLnBrk="0" hangingPunct="1">
              <a:lnSpc>
                <a:spcPts val="1400"/>
              </a:lnSpc>
              <a:spcBef>
                <a:spcPts val="0"/>
              </a:spcBef>
              <a:spcAft>
                <a:spcPts val="600"/>
              </a:spcAft>
              <a:buClrTx/>
              <a:buSzTx/>
              <a:buFontTx/>
              <a:buNone/>
              <a:tabLst/>
              <a:defRPr/>
            </a:pPr>
            <a:r>
              <a:rPr kumimoji="1" lang="ja-JP" altLang="en-US" sz="1400" b="0" i="0" u="none" strike="noStrike" kern="1200" cap="none" spc="0" normalizeH="0" baseline="0" noProof="0" dirty="0">
                <a:ln>
                  <a:noFill/>
                </a:ln>
                <a:solidFill>
                  <a:srgbClr val="9BBB59">
                    <a:lumMod val="75000"/>
                  </a:srgbClr>
                </a:solidFill>
                <a:effectLst/>
                <a:uLnTx/>
                <a:uFillTx/>
                <a:latin typeface="Meiryo UI" panose="020B0604030504040204" pitchFamily="50" charset="-128"/>
                <a:ea typeface="Meiryo UI" panose="020B0604030504040204" pitchFamily="50" charset="-128"/>
                <a:cs typeface="+mn-cs"/>
              </a:rPr>
              <a:t>●</a:t>
            </a:r>
            <a:r>
              <a:rPr lang="ja-JP" altLang="en-US" sz="1400" dirty="0">
                <a:solidFill>
                  <a:schemeClr val="tx1"/>
                </a:solidFill>
                <a:latin typeface="Meiryo UI" panose="020B0604030504040204" pitchFamily="50" charset="-128"/>
                <a:ea typeface="Meiryo UI" panose="020B0604030504040204" pitchFamily="50" charset="-128"/>
              </a:rPr>
              <a:t>　農業用機械のリース導入も対象（補助率：定額。取得額相当の</a:t>
            </a:r>
            <a:r>
              <a:rPr lang="en-US" altLang="ja-JP" sz="1400" dirty="0">
                <a:solidFill>
                  <a:schemeClr val="tx1"/>
                </a:solidFill>
                <a:latin typeface="Meiryo UI" panose="020B0604030504040204" pitchFamily="50" charset="-128"/>
                <a:ea typeface="Meiryo UI" panose="020B0604030504040204" pitchFamily="50" charset="-128"/>
              </a:rPr>
              <a:t>3/7</a:t>
            </a:r>
            <a:r>
              <a:rPr lang="ja-JP" altLang="en-US" sz="1400" dirty="0">
                <a:solidFill>
                  <a:schemeClr val="tx1"/>
                </a:solidFill>
                <a:latin typeface="Meiryo UI" panose="020B0604030504040204" pitchFamily="50" charset="-128"/>
                <a:ea typeface="Meiryo UI" panose="020B0604030504040204" pitchFamily="50" charset="-128"/>
              </a:rPr>
              <a:t>）</a:t>
            </a:r>
            <a:endParaRPr lang="en-US" altLang="ja-JP" sz="1400" dirty="0">
              <a:solidFill>
                <a:schemeClr val="tx1"/>
              </a:solidFill>
              <a:latin typeface="Meiryo UI" panose="020B0604030504040204" pitchFamily="50" charset="-128"/>
              <a:ea typeface="Meiryo UI" panose="020B0604030504040204" pitchFamily="50" charset="-128"/>
            </a:endParaRPr>
          </a:p>
          <a:p>
            <a:pPr marL="180000" marR="0" lvl="0" indent="-180000" algn="l" defTabSz="914400" rtl="0" eaLnBrk="1" fontAlgn="auto" latinLnBrk="0" hangingPunct="1">
              <a:lnSpc>
                <a:spcPts val="1400"/>
              </a:lnSpc>
              <a:spcBef>
                <a:spcPts val="0"/>
              </a:spcBef>
              <a:spcAft>
                <a:spcPts val="600"/>
              </a:spcAft>
              <a:buClrTx/>
              <a:buSzTx/>
              <a:buFontTx/>
              <a:buNone/>
              <a:tabLs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事業費が整備内容ごとに</a:t>
            </a:r>
            <a:r>
              <a:rPr lang="en-US" altLang="ja-JP" sz="1400" dirty="0">
                <a:solidFill>
                  <a:schemeClr val="tx1"/>
                </a:solidFill>
                <a:latin typeface="Meiryo UI" panose="020B0604030504040204" pitchFamily="50" charset="-128"/>
                <a:ea typeface="Meiryo UI" panose="020B0604030504040204" pitchFamily="50" charset="-128"/>
              </a:rPr>
              <a:t>50</a:t>
            </a:r>
            <a:r>
              <a:rPr lang="ja-JP" altLang="en-US" sz="1400" dirty="0">
                <a:solidFill>
                  <a:schemeClr val="tx1"/>
                </a:solidFill>
                <a:latin typeface="Meiryo UI" panose="020B0604030504040204" pitchFamily="50" charset="-128"/>
                <a:ea typeface="Meiryo UI" panose="020B0604030504040204" pitchFamily="50" charset="-128"/>
              </a:rPr>
              <a:t>万円以上であること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法定耐用年数がおおむね</a:t>
            </a:r>
            <a:r>
              <a:rPr lang="en-US" altLang="ja-JP" sz="1400" dirty="0">
                <a:solidFill>
                  <a:schemeClr val="tx1"/>
                </a:solidFill>
                <a:latin typeface="Meiryo UI" panose="020B0604030504040204" pitchFamily="50" charset="-128"/>
                <a:ea typeface="Meiryo UI" panose="020B0604030504040204" pitchFamily="50" charset="-128"/>
              </a:rPr>
              <a:t>5</a:t>
            </a:r>
            <a:r>
              <a:rPr lang="ja-JP" altLang="en-US" sz="1400" dirty="0">
                <a:solidFill>
                  <a:schemeClr val="tx1"/>
                </a:solidFill>
                <a:latin typeface="Meiryo UI" panose="020B0604030504040204" pitchFamily="50" charset="-128"/>
                <a:ea typeface="Meiryo UI" panose="020B0604030504040204" pitchFamily="50" charset="-128"/>
              </a:rPr>
              <a:t>年以上</a:t>
            </a:r>
            <a:r>
              <a:rPr lang="en-US" altLang="ja-JP" sz="1400" dirty="0">
                <a:solidFill>
                  <a:schemeClr val="tx1"/>
                </a:solidFill>
                <a:latin typeface="Meiryo UI" panose="020B0604030504040204" pitchFamily="50" charset="-128"/>
                <a:ea typeface="Meiryo UI" panose="020B0604030504040204" pitchFamily="50" charset="-128"/>
              </a:rPr>
              <a:t>20</a:t>
            </a:r>
            <a:r>
              <a:rPr lang="ja-JP" altLang="en-US" sz="1400" dirty="0">
                <a:solidFill>
                  <a:schemeClr val="tx1"/>
                </a:solidFill>
                <a:latin typeface="Meiryo UI" panose="020B0604030504040204" pitchFamily="50" charset="-128"/>
                <a:ea typeface="Meiryo UI" panose="020B0604030504040204" pitchFamily="50" charset="-128"/>
              </a:rPr>
              <a:t>年以下のものであること（中古の場合は、使用可能と認められる年数が２年以上であること）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成果目標の達成に直結するものであること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既存の機械等の代替として、同種・同能力等のもの（いわゆる更新）でないこと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導入する農業用機械等について、園芸施設共済、農機具共済の加入等を行うこと　</a:t>
            </a: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運搬用トラック、パソコン、倉庫等、農業経営の用途以外の用途に容易に供されるような汎用性の高いものでないこと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既に購入（契約）している機械等でないこと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処分制限期間内（耐用年数に準じて設定）は適正に管理。期間内に離農して使用しなくなった場合等、残存簿価等に応じた補助金返還が必要となる場合があること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1400"/>
              </a:lnSpc>
              <a:spcAft>
                <a:spcPts val="600"/>
              </a:spcAft>
              <a:defRPr/>
            </a:pPr>
            <a:r>
              <a:rPr lang="ja-JP" altLang="en-US" sz="1400" dirty="0">
                <a:solidFill>
                  <a:schemeClr val="accent3">
                    <a:lumMod val="75000"/>
                  </a:schemeClr>
                </a:solidFill>
                <a:latin typeface="Meiryo UI" panose="020B0604030504040204" pitchFamily="50" charset="-128"/>
                <a:ea typeface="Meiryo UI" panose="020B0604030504040204" pitchFamily="50" charset="-128"/>
              </a:rPr>
              <a:t>●</a:t>
            </a:r>
            <a:r>
              <a:rPr lang="ja-JP" altLang="en-US" sz="1400" dirty="0">
                <a:solidFill>
                  <a:schemeClr val="tx1"/>
                </a:solidFill>
                <a:latin typeface="Meiryo UI" panose="020B0604030504040204" pitchFamily="50" charset="-128"/>
                <a:ea typeface="Meiryo UI" panose="020B0604030504040204" pitchFamily="50" charset="-128"/>
              </a:rPr>
              <a:t>　虚偽の申請をした場合、補助金返還等の措置を講ずることがあること</a:t>
            </a:r>
            <a:endParaRPr lang="en-US" altLang="ja-JP" sz="1400" dirty="0">
              <a:solidFill>
                <a:schemeClr val="tx1"/>
              </a:solidFill>
              <a:latin typeface="Meiryo UI" panose="020B0604030504040204" pitchFamily="50" charset="-128"/>
              <a:ea typeface="Meiryo UI" panose="020B0604030504040204" pitchFamily="50" charset="-128"/>
            </a:endParaRPr>
          </a:p>
          <a:p>
            <a:pPr marL="18000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180000" lvl="0" indent="-180000">
              <a:lnSpc>
                <a:spcPts val="2000"/>
              </a:lnSpc>
              <a:spcAft>
                <a:spcPts val="600"/>
              </a:spcAft>
              <a:defRPr/>
            </a:pPr>
            <a:endParaRPr lang="en-US" altLang="ja-JP" sz="1400" dirty="0">
              <a:solidFill>
                <a:schemeClr val="tx1"/>
              </a:solidFill>
              <a:latin typeface="Meiryo UI" panose="020B0604030504040204" pitchFamily="50" charset="-128"/>
              <a:ea typeface="Meiryo UI" panose="020B0604030504040204" pitchFamily="50" charset="-128"/>
            </a:endParaRPr>
          </a:p>
          <a:p>
            <a:pPr marL="360000" indent="-252000">
              <a:lnSpc>
                <a:spcPts val="2000"/>
              </a:lnSpc>
              <a:spcAft>
                <a:spcPts val="600"/>
              </a:spcAft>
            </a:pPr>
            <a:endParaRPr lang="en-US" altLang="ja-JP" sz="1400" dirty="0">
              <a:solidFill>
                <a:schemeClr val="tx1"/>
              </a:solidFill>
              <a:latin typeface="Meiryo UI" panose="020B0604030504040204" pitchFamily="50" charset="-128"/>
              <a:ea typeface="Meiryo UI" panose="020B0604030504040204" pitchFamily="50" charset="-128"/>
            </a:endParaRPr>
          </a:p>
        </p:txBody>
      </p:sp>
      <p:sp>
        <p:nvSpPr>
          <p:cNvPr id="4" name="正方形/長方形 3">
            <a:extLst>
              <a:ext uri="{FF2B5EF4-FFF2-40B4-BE49-F238E27FC236}">
                <a16:creationId xmlns:a16="http://schemas.microsoft.com/office/drawing/2014/main" id="{D5C2998A-1647-328B-EC57-C358136EEFE5}"/>
              </a:ext>
            </a:extLst>
          </p:cNvPr>
          <p:cNvSpPr/>
          <p:nvPr/>
        </p:nvSpPr>
        <p:spPr>
          <a:xfrm>
            <a:off x="258691" y="4292076"/>
            <a:ext cx="6291759" cy="498221"/>
          </a:xfrm>
          <a:prstGeom prst="rect">
            <a:avLst/>
          </a:prstGeom>
          <a:solidFill>
            <a:schemeClr val="accent3"/>
          </a:solidFill>
          <a:ln w="190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dirty="0">
                <a:solidFill>
                  <a:schemeClr val="bg1"/>
                </a:solidFill>
                <a:latin typeface="Meiryo UI" panose="020B0604030504040204" pitchFamily="50" charset="-128"/>
                <a:ea typeface="Meiryo UI" panose="020B0604030504040204" pitchFamily="50" charset="-128"/>
              </a:rPr>
              <a:t>事業の主な流れ</a:t>
            </a:r>
          </a:p>
        </p:txBody>
      </p:sp>
      <p:sp>
        <p:nvSpPr>
          <p:cNvPr id="8" name="object 17">
            <a:extLst>
              <a:ext uri="{FF2B5EF4-FFF2-40B4-BE49-F238E27FC236}">
                <a16:creationId xmlns:a16="http://schemas.microsoft.com/office/drawing/2014/main" id="{4EFD7C1E-0BFF-79E6-4DB2-907D81DC52B7}"/>
              </a:ext>
            </a:extLst>
          </p:cNvPr>
          <p:cNvSpPr/>
          <p:nvPr/>
        </p:nvSpPr>
        <p:spPr>
          <a:xfrm>
            <a:off x="449494"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11" name="テキスト ボックス 10">
            <a:extLst>
              <a:ext uri="{FF2B5EF4-FFF2-40B4-BE49-F238E27FC236}">
                <a16:creationId xmlns:a16="http://schemas.microsoft.com/office/drawing/2014/main" id="{3D4AE25A-DE3F-D65C-6532-9DA655944ACA}"/>
              </a:ext>
            </a:extLst>
          </p:cNvPr>
          <p:cNvSpPr txBox="1"/>
          <p:nvPr/>
        </p:nvSpPr>
        <p:spPr>
          <a:xfrm>
            <a:off x="587631" y="5472025"/>
            <a:ext cx="831455" cy="646331"/>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①市町村が要望調査を実施</a:t>
            </a:r>
            <a:endParaRPr kumimoji="1" lang="ja-JP" altLang="en-US" sz="1200" dirty="0">
              <a:latin typeface="Meiryo UI" panose="020B0604030504040204" pitchFamily="50" charset="-128"/>
              <a:ea typeface="Meiryo UI" panose="020B0604030504040204" pitchFamily="50" charset="-128"/>
            </a:endParaRPr>
          </a:p>
        </p:txBody>
      </p:sp>
      <p:sp>
        <p:nvSpPr>
          <p:cNvPr id="13" name="テキスト ボックス 12">
            <a:extLst>
              <a:ext uri="{FF2B5EF4-FFF2-40B4-BE49-F238E27FC236}">
                <a16:creationId xmlns:a16="http://schemas.microsoft.com/office/drawing/2014/main" id="{9272D60B-B5C0-EB82-E0D4-01BCA426CF1C}"/>
              </a:ext>
            </a:extLst>
          </p:cNvPr>
          <p:cNvSpPr txBox="1"/>
          <p:nvPr/>
        </p:nvSpPr>
        <p:spPr>
          <a:xfrm>
            <a:off x="1614274" y="5509306"/>
            <a:ext cx="913206" cy="1754326"/>
          </a:xfrm>
          <a:prstGeom prst="rect">
            <a:avLst/>
          </a:prstGeom>
          <a:noFill/>
          <a:ln w="25400" cmpd="sng">
            <a:noFill/>
            <a:prstDash val="dash"/>
          </a:ln>
        </p:spPr>
        <p:txBody>
          <a:bodyPr wrap="square" rtlCol="0">
            <a:spAutoFit/>
          </a:bodyPr>
          <a:lstStyle/>
          <a:p>
            <a:r>
              <a:rPr lang="ja-JP" altLang="en-US" sz="1200" dirty="0">
                <a:latin typeface="Meiryo UI" panose="020B0604030504040204" pitchFamily="50" charset="-128"/>
                <a:ea typeface="Meiryo UI" panose="020B0604030504040204" pitchFamily="50" charset="-128"/>
              </a:rPr>
              <a:t>②担い手（助成対象者）が、申請書を作成・応募</a:t>
            </a:r>
            <a:endParaRPr lang="en-US" altLang="ja-JP" sz="1200" dirty="0">
              <a:latin typeface="Meiryo UI" panose="020B0604030504040204" pitchFamily="50" charset="-128"/>
              <a:ea typeface="Meiryo UI" panose="020B0604030504040204" pitchFamily="50" charset="-128"/>
            </a:endParaRPr>
          </a:p>
          <a:p>
            <a:endParaRPr lang="en-US" altLang="ja-JP" sz="1200" dirty="0">
              <a:latin typeface="Meiryo UI" panose="020B0604030504040204" pitchFamily="50" charset="-128"/>
              <a:ea typeface="Meiryo UI" panose="020B0604030504040204" pitchFamily="50" charset="-128"/>
            </a:endParaRPr>
          </a:p>
          <a:p>
            <a:r>
              <a:rPr lang="ja-JP" altLang="en-US" sz="1200" dirty="0">
                <a:solidFill>
                  <a:srgbClr val="FF0000"/>
                </a:solidFill>
                <a:latin typeface="Meiryo UI" panose="020B0604030504040204" pitchFamily="50" charset="-128"/>
                <a:ea typeface="Meiryo UI" panose="020B0604030504040204" pitchFamily="50" charset="-128"/>
              </a:rPr>
              <a:t>２</a:t>
            </a:r>
            <a:r>
              <a:rPr kumimoji="1" lang="en-US" altLang="ja-JP" sz="1200" dirty="0">
                <a:solidFill>
                  <a:srgbClr val="FF0000"/>
                </a:solidFill>
                <a:latin typeface="Meiryo UI" panose="020B0604030504040204" pitchFamily="50" charset="-128"/>
                <a:ea typeface="Meiryo UI" panose="020B0604030504040204" pitchFamily="50" charset="-128"/>
              </a:rPr>
              <a:t>/</a:t>
            </a:r>
            <a:r>
              <a:rPr lang="ja-JP" altLang="en-US" sz="1200" dirty="0">
                <a:solidFill>
                  <a:srgbClr val="FF0000"/>
                </a:solidFill>
                <a:latin typeface="Meiryo UI" panose="020B0604030504040204" pitchFamily="50" charset="-128"/>
                <a:ea typeface="Meiryo UI" panose="020B0604030504040204" pitchFamily="50" charset="-128"/>
              </a:rPr>
              <a:t>３</a:t>
            </a:r>
            <a:r>
              <a:rPr kumimoji="1"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r>
              <a:rPr lang="en-US" altLang="ja-JP" sz="1200" dirty="0">
                <a:solidFill>
                  <a:srgbClr val="FF0000"/>
                </a:solidFill>
                <a:latin typeface="Meiryo UI" panose="020B0604030504040204" pitchFamily="50" charset="-128"/>
                <a:ea typeface="Meiryo UI" panose="020B0604030504040204" pitchFamily="50" charset="-128"/>
              </a:rPr>
              <a:t>2/25</a:t>
            </a:r>
            <a:r>
              <a:rPr lang="ja-JP" altLang="en-US" sz="1200" dirty="0">
                <a:solidFill>
                  <a:srgbClr val="FF0000"/>
                </a:solidFill>
                <a:latin typeface="Meiryo UI" panose="020B0604030504040204" pitchFamily="50" charset="-128"/>
                <a:ea typeface="Meiryo UI" panose="020B0604030504040204" pitchFamily="50" charset="-128"/>
              </a:rPr>
              <a:t>〆</a:t>
            </a:r>
            <a:endParaRPr kumimoji="1" lang="en-US" altLang="ja-JP" sz="1200" dirty="0">
              <a:solidFill>
                <a:srgbClr val="FF0000"/>
              </a:solidFill>
              <a:latin typeface="Meiryo UI" panose="020B0604030504040204" pitchFamily="50" charset="-128"/>
              <a:ea typeface="Meiryo UI" panose="020B0604030504040204" pitchFamily="50" charset="-128"/>
            </a:endParaRPr>
          </a:p>
          <a:p>
            <a:endParaRPr kumimoji="1" lang="ja-JP" altLang="en-US" sz="1200" dirty="0">
              <a:solidFill>
                <a:srgbClr val="FF0000"/>
              </a:solidFill>
              <a:highlight>
                <a:srgbClr val="FFFF00"/>
              </a:highlight>
              <a:latin typeface="Meiryo UI" panose="020B0604030504040204" pitchFamily="50" charset="-128"/>
              <a:ea typeface="Meiryo UI" panose="020B0604030504040204" pitchFamily="50" charset="-128"/>
            </a:endParaRPr>
          </a:p>
        </p:txBody>
      </p:sp>
      <p:sp>
        <p:nvSpPr>
          <p:cNvPr id="14" name="テキスト ボックス 13">
            <a:extLst>
              <a:ext uri="{FF2B5EF4-FFF2-40B4-BE49-F238E27FC236}">
                <a16:creationId xmlns:a16="http://schemas.microsoft.com/office/drawing/2014/main" id="{D5F14C94-D4BD-9E0D-30D0-BA8135CD32AE}"/>
              </a:ext>
            </a:extLst>
          </p:cNvPr>
          <p:cNvSpPr txBox="1"/>
          <p:nvPr/>
        </p:nvSpPr>
        <p:spPr>
          <a:xfrm>
            <a:off x="375539" y="4815892"/>
            <a:ext cx="6482461" cy="307777"/>
          </a:xfrm>
          <a:prstGeom prst="rect">
            <a:avLst/>
          </a:prstGeom>
          <a:noFill/>
          <a:ln w="25400" cmpd="sng">
            <a:noFill/>
            <a:prstDash val="dash"/>
          </a:ln>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市町村を通じて、担い手を支援する仕組みです。</a:t>
            </a:r>
          </a:p>
        </p:txBody>
      </p:sp>
      <p:sp>
        <p:nvSpPr>
          <p:cNvPr id="15" name="テキスト ボックス 14">
            <a:extLst>
              <a:ext uri="{FF2B5EF4-FFF2-40B4-BE49-F238E27FC236}">
                <a16:creationId xmlns:a16="http://schemas.microsoft.com/office/drawing/2014/main" id="{CE29B7E0-201E-CA2E-545B-1ECC2DD338CE}"/>
              </a:ext>
            </a:extLst>
          </p:cNvPr>
          <p:cNvSpPr txBox="1"/>
          <p:nvPr/>
        </p:nvSpPr>
        <p:spPr>
          <a:xfrm>
            <a:off x="2567371" y="5503263"/>
            <a:ext cx="821898" cy="1200329"/>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③市町村、都道府県、国による審査、助成対象者の決定</a:t>
            </a:r>
          </a:p>
        </p:txBody>
      </p:sp>
      <p:sp>
        <p:nvSpPr>
          <p:cNvPr id="16" name="テキスト ボックス 15">
            <a:extLst>
              <a:ext uri="{FF2B5EF4-FFF2-40B4-BE49-F238E27FC236}">
                <a16:creationId xmlns:a16="http://schemas.microsoft.com/office/drawing/2014/main" id="{A191A966-4416-D132-4C84-CC2A09D9BFAC}"/>
              </a:ext>
            </a:extLst>
          </p:cNvPr>
          <p:cNvSpPr txBox="1"/>
          <p:nvPr/>
        </p:nvSpPr>
        <p:spPr>
          <a:xfrm>
            <a:off x="3558548" y="5518192"/>
            <a:ext cx="901361" cy="1200329"/>
          </a:xfrm>
          <a:prstGeom prst="rect">
            <a:avLst/>
          </a:prstGeom>
          <a:noFill/>
          <a:ln w="25400" cmpd="sng">
            <a:noFill/>
            <a:prstDash val="dash"/>
          </a:ln>
        </p:spPr>
        <p:txBody>
          <a:bodyPr wrap="square" lIns="91440" tIns="45720" rIns="91440" bIns="45720" rtlCol="0" anchor="t">
            <a:spAutoFit/>
          </a:bodyPr>
          <a:lstStyle/>
          <a:p>
            <a:r>
              <a:rPr lang="ja-JP" altLang="en-US" sz="1200" dirty="0">
                <a:latin typeface="Meiryo UI"/>
                <a:ea typeface="Meiryo UI"/>
              </a:rPr>
              <a:t>④市町村から通知後、担い手による事業の開始（契約等）</a:t>
            </a:r>
            <a:endParaRPr lang="ja-JP" dirty="0">
              <a:latin typeface="Meiryo UI"/>
              <a:ea typeface="Meiryo UI"/>
            </a:endParaRPr>
          </a:p>
        </p:txBody>
      </p:sp>
      <p:sp>
        <p:nvSpPr>
          <p:cNvPr id="17" name="テキスト ボックス 16">
            <a:extLst>
              <a:ext uri="{FF2B5EF4-FFF2-40B4-BE49-F238E27FC236}">
                <a16:creationId xmlns:a16="http://schemas.microsoft.com/office/drawing/2014/main" id="{0EDDD283-1429-1625-F3E1-FD3CE5282F92}"/>
              </a:ext>
            </a:extLst>
          </p:cNvPr>
          <p:cNvSpPr txBox="1"/>
          <p:nvPr/>
        </p:nvSpPr>
        <p:spPr>
          <a:xfrm>
            <a:off x="4500279" y="5645974"/>
            <a:ext cx="99096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⑤事業完了（納品等）後、補助金の支払い</a:t>
            </a:r>
          </a:p>
        </p:txBody>
      </p:sp>
      <p:sp>
        <p:nvSpPr>
          <p:cNvPr id="18" name="テキスト ボックス 17">
            <a:extLst>
              <a:ext uri="{FF2B5EF4-FFF2-40B4-BE49-F238E27FC236}">
                <a16:creationId xmlns:a16="http://schemas.microsoft.com/office/drawing/2014/main" id="{BAAEC710-3664-D50B-B0A7-B37AB4EE7820}"/>
              </a:ext>
            </a:extLst>
          </p:cNvPr>
          <p:cNvSpPr txBox="1"/>
          <p:nvPr/>
        </p:nvSpPr>
        <p:spPr>
          <a:xfrm>
            <a:off x="5491243" y="5641954"/>
            <a:ext cx="945854" cy="830997"/>
          </a:xfrm>
          <a:prstGeom prst="rect">
            <a:avLst/>
          </a:prstGeom>
          <a:noFill/>
          <a:ln w="25400" cmpd="sng">
            <a:noFill/>
            <a:prstDash val="dash"/>
          </a:ln>
        </p:spPr>
        <p:txBody>
          <a:bodyPr wrap="square" rtlCol="0">
            <a:spAutoFit/>
          </a:bodyPr>
          <a:lstStyle/>
          <a:p>
            <a:r>
              <a:rPr kumimoji="1" lang="ja-JP" altLang="en-US" sz="1200" dirty="0">
                <a:latin typeface="Meiryo UI" panose="020B0604030504040204" pitchFamily="50" charset="-128"/>
                <a:ea typeface="Meiryo UI" panose="020B0604030504040204" pitchFamily="50" charset="-128"/>
              </a:rPr>
              <a:t>⑥目標達成状況の報告</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（３年度目まで）</a:t>
            </a:r>
            <a:endParaRPr kumimoji="1" lang="ja-JP" altLang="en-US" sz="1200" dirty="0">
              <a:latin typeface="Meiryo UI" panose="020B0604030504040204" pitchFamily="50" charset="-128"/>
              <a:ea typeface="Meiryo UI" panose="020B0604030504040204" pitchFamily="50" charset="-128"/>
            </a:endParaRPr>
          </a:p>
        </p:txBody>
      </p:sp>
      <p:sp>
        <p:nvSpPr>
          <p:cNvPr id="25" name="テキスト ボックス 24">
            <a:extLst>
              <a:ext uri="{FF2B5EF4-FFF2-40B4-BE49-F238E27FC236}">
                <a16:creationId xmlns:a16="http://schemas.microsoft.com/office/drawing/2014/main" id="{34A85865-B631-25C1-2BDA-C71056D395FB}"/>
              </a:ext>
            </a:extLst>
          </p:cNvPr>
          <p:cNvSpPr txBox="1"/>
          <p:nvPr/>
        </p:nvSpPr>
        <p:spPr>
          <a:xfrm>
            <a:off x="484880" y="6597708"/>
            <a:ext cx="896517" cy="461665"/>
          </a:xfrm>
          <a:prstGeom prst="rect">
            <a:avLst/>
          </a:prstGeom>
          <a:noFill/>
          <a:ln w="25400" cmpd="sng">
            <a:noFill/>
            <a:prstDash val="dash"/>
          </a:ln>
        </p:spPr>
        <p:txBody>
          <a:bodyPr wrap="square" rtlCol="0">
            <a:spAutoFit/>
          </a:bodyPr>
          <a:lstStyle/>
          <a:p>
            <a:r>
              <a:rPr lang="en-US" altLang="ja-JP" sz="1200" dirty="0">
                <a:solidFill>
                  <a:srgbClr val="FF0000"/>
                </a:solidFill>
                <a:latin typeface="Meiryo UI" panose="020B0604030504040204" pitchFamily="50" charset="-128"/>
                <a:ea typeface="Meiryo UI" panose="020B0604030504040204" pitchFamily="50" charset="-128"/>
              </a:rPr>
              <a:t>12</a:t>
            </a:r>
            <a:r>
              <a:rPr kumimoji="1" lang="ja-JP" altLang="en-US" sz="1200" dirty="0">
                <a:solidFill>
                  <a:srgbClr val="FF0000"/>
                </a:solidFill>
                <a:latin typeface="Meiryo UI" panose="020B0604030504040204" pitchFamily="50" charset="-128"/>
                <a:ea typeface="Meiryo UI" panose="020B0604030504040204" pitchFamily="50" charset="-128"/>
              </a:rPr>
              <a:t>月</a:t>
            </a:r>
            <a:r>
              <a:rPr kumimoji="1" lang="en-US" altLang="ja-JP" sz="1200" dirty="0">
                <a:solidFill>
                  <a:srgbClr val="FF0000"/>
                </a:solidFill>
                <a:latin typeface="Meiryo UI" panose="020B0604030504040204" pitchFamily="50" charset="-128"/>
                <a:ea typeface="Meiryo UI" panose="020B0604030504040204" pitchFamily="50" charset="-128"/>
              </a:rPr>
              <a:t>23</a:t>
            </a:r>
            <a:r>
              <a:rPr kumimoji="1" lang="ja-JP" altLang="en-US" sz="1200" dirty="0">
                <a:solidFill>
                  <a:srgbClr val="FF0000"/>
                </a:solidFill>
                <a:latin typeface="Meiryo UI" panose="020B0604030504040204" pitchFamily="50" charset="-128"/>
                <a:ea typeface="Meiryo UI" panose="020B0604030504040204" pitchFamily="50" charset="-128"/>
              </a:rPr>
              <a:t>日開始</a:t>
            </a:r>
          </a:p>
        </p:txBody>
      </p:sp>
      <p:sp>
        <p:nvSpPr>
          <p:cNvPr id="26" name="テキスト ボックス 25">
            <a:extLst>
              <a:ext uri="{FF2B5EF4-FFF2-40B4-BE49-F238E27FC236}">
                <a16:creationId xmlns:a16="http://schemas.microsoft.com/office/drawing/2014/main" id="{F9FB4684-1712-7914-6E3D-D76649C36F26}"/>
              </a:ext>
            </a:extLst>
          </p:cNvPr>
          <p:cNvSpPr txBox="1"/>
          <p:nvPr/>
        </p:nvSpPr>
        <p:spPr>
          <a:xfrm>
            <a:off x="375539" y="7408792"/>
            <a:ext cx="6300000" cy="954107"/>
          </a:xfrm>
          <a:prstGeom prst="rect">
            <a:avLst/>
          </a:prstGeom>
          <a:noFill/>
          <a:ln w="25400" cmpd="sng">
            <a:noFill/>
            <a:prstDash val="dash"/>
          </a:ln>
        </p:spPr>
        <p:txBody>
          <a:bodyPr wrap="square" rtlCol="0">
            <a:spAutoFit/>
          </a:bodyPr>
          <a:lstStyle/>
          <a:p>
            <a:r>
              <a:rPr lang="ja-JP" altLang="en-US" sz="1400" dirty="0">
                <a:latin typeface="Meiryo UI" panose="020B0604030504040204" pitchFamily="50" charset="-128"/>
                <a:ea typeface="Meiryo UI" panose="020B0604030504040204" pitchFamily="50" charset="-128"/>
              </a:rPr>
              <a:t>審査の結果、配分されない場合があります。</a:t>
            </a:r>
            <a:endParaRPr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各回の配分予定額を上回る要望があった場合には、成果目標の設定状況等によるポイントに基づき配分します。また、配分予定額の半分は、経営面積の拡大を選択した方から優先して配分します。</a:t>
            </a:r>
            <a:endParaRPr lang="en-US" altLang="ja-JP" sz="1400" dirty="0">
              <a:latin typeface="Meiryo UI" panose="020B0604030504040204" pitchFamily="50" charset="-128"/>
              <a:ea typeface="Meiryo UI" panose="020B0604030504040204" pitchFamily="50" charset="-128"/>
            </a:endParaRPr>
          </a:p>
        </p:txBody>
      </p:sp>
      <p:sp>
        <p:nvSpPr>
          <p:cNvPr id="23" name="object 17">
            <a:extLst>
              <a:ext uri="{FF2B5EF4-FFF2-40B4-BE49-F238E27FC236}">
                <a16:creationId xmlns:a16="http://schemas.microsoft.com/office/drawing/2014/main" id="{ADB1315A-2C49-227E-1C9A-83590271340B}"/>
              </a:ext>
            </a:extLst>
          </p:cNvPr>
          <p:cNvSpPr/>
          <p:nvPr/>
        </p:nvSpPr>
        <p:spPr>
          <a:xfrm>
            <a:off x="147584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8" name="object 17">
            <a:extLst>
              <a:ext uri="{FF2B5EF4-FFF2-40B4-BE49-F238E27FC236}">
                <a16:creationId xmlns:a16="http://schemas.microsoft.com/office/drawing/2014/main" id="{639932F5-0FA4-B214-44B0-EDC28079DDA3}"/>
              </a:ext>
            </a:extLst>
          </p:cNvPr>
          <p:cNvSpPr/>
          <p:nvPr/>
        </p:nvSpPr>
        <p:spPr>
          <a:xfrm>
            <a:off x="2425355"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29" name="object 17">
            <a:extLst>
              <a:ext uri="{FF2B5EF4-FFF2-40B4-BE49-F238E27FC236}">
                <a16:creationId xmlns:a16="http://schemas.microsoft.com/office/drawing/2014/main" id="{FE433E0D-EB41-71A8-1059-FBB56A5DF107}"/>
              </a:ext>
            </a:extLst>
          </p:cNvPr>
          <p:cNvSpPr/>
          <p:nvPr/>
        </p:nvSpPr>
        <p:spPr>
          <a:xfrm>
            <a:off x="3424142"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0" name="object 17">
            <a:extLst>
              <a:ext uri="{FF2B5EF4-FFF2-40B4-BE49-F238E27FC236}">
                <a16:creationId xmlns:a16="http://schemas.microsoft.com/office/drawing/2014/main" id="{3FE1A4BD-65F2-863E-DADC-893F1BFF7DCF}"/>
              </a:ext>
            </a:extLst>
          </p:cNvPr>
          <p:cNvSpPr/>
          <p:nvPr/>
        </p:nvSpPr>
        <p:spPr>
          <a:xfrm>
            <a:off x="4415107"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31" name="object 17">
            <a:extLst>
              <a:ext uri="{FF2B5EF4-FFF2-40B4-BE49-F238E27FC236}">
                <a16:creationId xmlns:a16="http://schemas.microsoft.com/office/drawing/2014/main" id="{5271A0E9-8542-2330-28C2-259DD14E9EC6}"/>
              </a:ext>
            </a:extLst>
          </p:cNvPr>
          <p:cNvSpPr/>
          <p:nvPr/>
        </p:nvSpPr>
        <p:spPr>
          <a:xfrm>
            <a:off x="5425246" y="5162427"/>
            <a:ext cx="990965" cy="2009191"/>
          </a:xfrm>
          <a:custGeom>
            <a:avLst/>
            <a:gdLst/>
            <a:ahLst/>
            <a:cxnLst/>
            <a:rect l="l" t="t" r="r" b="b"/>
            <a:pathLst>
              <a:path w="978535" h="485140">
                <a:moveTo>
                  <a:pt x="0" y="0"/>
                </a:moveTo>
                <a:lnTo>
                  <a:pt x="850392" y="0"/>
                </a:lnTo>
                <a:lnTo>
                  <a:pt x="978408" y="242316"/>
                </a:lnTo>
                <a:lnTo>
                  <a:pt x="850392" y="484619"/>
                </a:lnTo>
                <a:lnTo>
                  <a:pt x="0" y="484619"/>
                </a:lnTo>
                <a:lnTo>
                  <a:pt x="128016" y="242316"/>
                </a:lnTo>
                <a:lnTo>
                  <a:pt x="0" y="0"/>
                </a:lnTo>
                <a:close/>
              </a:path>
            </a:pathLst>
          </a:custGeom>
          <a:ln w="12700">
            <a:solidFill>
              <a:schemeClr val="accent3"/>
            </a:solidFill>
          </a:ln>
        </p:spPr>
        <p:txBody>
          <a:bodyPr wrap="square" lIns="0" tIns="0" rIns="0" bIns="0" rtlCol="0"/>
          <a:lstStyle/>
          <a:p>
            <a:pPr marL="0" marR="0" lvl="0" indent="0" defTabSz="914400" eaLnBrk="1" fontAlgn="auto" latinLnBrk="0" hangingPunct="1">
              <a:lnSpc>
                <a:spcPct val="100000"/>
              </a:lnSpc>
              <a:spcBef>
                <a:spcPts val="0"/>
              </a:spcBef>
              <a:spcAft>
                <a:spcPts val="0"/>
              </a:spcAft>
              <a:buClrTx/>
              <a:buSzTx/>
              <a:buFontTx/>
              <a:buNone/>
              <a:tabLst/>
              <a:defRPr/>
            </a:pPr>
            <a:endParaRPr kumimoji="0" sz="1800" b="0" i="0" u="none" strike="noStrike" kern="0" cap="none" spc="0" normalizeH="0" baseline="0" noProof="0">
              <a:ln>
                <a:noFill/>
              </a:ln>
              <a:solidFill>
                <a:sysClr val="windowText" lastClr="000000"/>
              </a:solidFill>
              <a:effectLst/>
              <a:uLnTx/>
              <a:uFillTx/>
              <a:latin typeface="Meiryo UI" panose="020B0604030504040204" pitchFamily="50" charset="-128"/>
              <a:ea typeface="Meiryo UI" panose="020B0604030504040204" pitchFamily="50" charset="-128"/>
            </a:endParaRPr>
          </a:p>
        </p:txBody>
      </p:sp>
      <p:sp>
        <p:nvSpPr>
          <p:cNvPr id="5" name="テキスト ボックス 4">
            <a:extLst>
              <a:ext uri="{FF2B5EF4-FFF2-40B4-BE49-F238E27FC236}">
                <a16:creationId xmlns:a16="http://schemas.microsoft.com/office/drawing/2014/main" id="{3EE569A7-6583-75BC-D198-BD5974CE47A1}"/>
              </a:ext>
            </a:extLst>
          </p:cNvPr>
          <p:cNvSpPr txBox="1"/>
          <p:nvPr/>
        </p:nvSpPr>
        <p:spPr>
          <a:xfrm>
            <a:off x="499911" y="903239"/>
            <a:ext cx="5858178" cy="292388"/>
          </a:xfrm>
          <a:prstGeom prst="rect">
            <a:avLst/>
          </a:prstGeom>
          <a:noFill/>
          <a:ln w="25400" cmpd="sng">
            <a:noFill/>
            <a:prstDash val="dash"/>
          </a:ln>
        </p:spPr>
        <p:txBody>
          <a:bodyPr wrap="square" rtlCol="0">
            <a:spAutoFit/>
          </a:bodyPr>
          <a:lstStyle/>
          <a:p>
            <a:r>
              <a:rPr lang="ja-JP" altLang="en-US" sz="1300" dirty="0">
                <a:latin typeface="Meiryo UI" panose="020B0604030504040204" pitchFamily="50" charset="-128"/>
                <a:ea typeface="Meiryo UI" panose="020B0604030504040204" pitchFamily="50" charset="-128"/>
              </a:rPr>
              <a:t>（成果目標に加え、リース期間終了後に相当程度の経営面積の拡大をする場合）</a:t>
            </a:r>
            <a:endParaRPr kumimoji="1" lang="ja-JP" altLang="en-US" sz="1300" dirty="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093664850"/>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lIns="36000" tIns="36000" rIns="36000" bIns="36000" rtlCol="0" anchor="ctr"/>
      <a:lstStyle>
        <a:defPPr>
          <a:defRPr kumimoji="1" sz="1600" dirty="0" smtClean="0">
            <a:latin typeface="HG丸ｺﾞｼｯｸM-PRO" pitchFamily="50" charset="-128"/>
            <a:ea typeface="HG丸ｺﾞｼｯｸM-PRO" pitchFamily="50" charset="-128"/>
          </a:defRPr>
        </a:defPPr>
      </a:lstStyle>
      <a:style>
        <a:lnRef idx="2">
          <a:schemeClr val="accent2"/>
        </a:lnRef>
        <a:fillRef idx="1">
          <a:schemeClr val="lt1"/>
        </a:fillRef>
        <a:effectRef idx="0">
          <a:schemeClr val="accent2"/>
        </a:effectRef>
        <a:fontRef idx="minor">
          <a:schemeClr val="dk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ln w="25400" cmpd="sng">
          <a:noFill/>
          <a:prstDash val="dash"/>
        </a:ln>
      </a:spPr>
      <a:bodyPr wrap="square" rtlCol="0">
        <a:spAutoFit/>
      </a:bodyPr>
      <a:lstStyle>
        <a:defPPr>
          <a:defRPr kumimoji="1" sz="2800" dirty="0" smtClean="0">
            <a:latin typeface="HG丸ｺﾞｼｯｸM-PRO" pitchFamily="50" charset="-128"/>
            <a:ea typeface="HG丸ｺﾞｼｯｸM-PRO" pitchFamily="50" charset="-128"/>
          </a:defRPr>
        </a:defPPr>
      </a:lstStyle>
    </a:tx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A29041FAEF03FC4C8C2F555282707911" ma:contentTypeVersion="17" ma:contentTypeDescription="新しいドキュメントを作成します。" ma:contentTypeScope="" ma:versionID="8cf41eb84501cd6c4d69c6e47bd8d12f">
  <xsd:schema xmlns:xsd="http://www.w3.org/2001/XMLSchema" xmlns:xs="http://www.w3.org/2001/XMLSchema" xmlns:p="http://schemas.microsoft.com/office/2006/metadata/properties" xmlns:ns2="e5d3d4bb-76b6-477d-98a4-7ff5e31f3244" xmlns:ns3="e3e09e67-d7cc-4e47-828f-5f2cf354dd97" targetNamespace="http://schemas.microsoft.com/office/2006/metadata/properties" ma:root="true" ma:fieldsID="228d0c1f7ad5f89e693613dc6a58d285" ns2:_="" ns3:_="">
    <xsd:import namespace="e5d3d4bb-76b6-477d-98a4-7ff5e31f3244"/>
    <xsd:import namespace="e3e09e67-d7cc-4e47-828f-5f2cf354dd97"/>
    <xsd:element name="properties">
      <xsd:complexType>
        <xsd:sequence>
          <xsd:element name="documentManagement">
            <xsd:complexType>
              <xsd:all>
                <xsd:element ref="ns2:_x4f5c__x6210__x65e5__x6642_" minOccurs="0"/>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d3d4bb-76b6-477d-98a4-7ff5e31f3244" elementFormDefault="qualified">
    <xsd:import namespace="http://schemas.microsoft.com/office/2006/documentManagement/types"/>
    <xsd:import namespace="http://schemas.microsoft.com/office/infopath/2007/PartnerControls"/>
    <xsd:element name="_x4f5c__x6210__x65e5__x6642_" ma:index="8" nillable="true" ma:displayName="作成日時" ma:default="" ma:description="" ma:format="DateTime" ma:internalName="_x4f5c__x6210__x65e5__x6642_">
      <xsd:simpleType>
        <xsd:restriction base="dms:DateTime"/>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DateTaken" ma:index="11" nillable="true" ma:displayName="MediaServiceDateTaken" ma:description="" ma:hidden="true" ma:indexed="true" ma:internalName="MediaServiceDateTaken"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16" nillable="true" ma:displayName="MediaServiceObjectDetectorVersions" ma:description="" ma:hidden="true" ma:indexed="true" ma:internalName="MediaServiceObjectDetectorVersion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2" nillable="true" ma:displayName="Location" ma:descrip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3e09e67-d7cc-4e47-828f-5f2cf354dd97"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c8ba98a2-cb25-4bdf-9e9b-02b45c7f7662}" ma:internalName="TaxCatchAll" ma:showField="CatchAllData" ma:web="e3e09e67-d7cc-4e47-828f-5f2cf354dd97">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e5d3d4bb-76b6-477d-98a4-7ff5e31f3244">
      <Terms xmlns="http://schemas.microsoft.com/office/infopath/2007/PartnerControls"/>
    </lcf76f155ced4ddcb4097134ff3c332f>
    <TaxCatchAll xmlns="e3e09e67-d7cc-4e47-828f-5f2cf354dd97" xsi:nil="true"/>
    <_x4f5c__x6210__x65e5__x6642_ xmlns="e5d3d4bb-76b6-477d-98a4-7ff5e31f3244" xsi:nil="true"/>
  </documentManagement>
</p:properties>
</file>

<file path=customXml/itemProps1.xml><?xml version="1.0" encoding="utf-8"?>
<ds:datastoreItem xmlns:ds="http://schemas.openxmlformats.org/officeDocument/2006/customXml" ds:itemID="{52288218-5FA7-4A42-BB10-B671C82F3C35}"/>
</file>

<file path=customXml/itemProps2.xml><?xml version="1.0" encoding="utf-8"?>
<ds:datastoreItem xmlns:ds="http://schemas.openxmlformats.org/officeDocument/2006/customXml" ds:itemID="{973F8717-292D-4F40-AF17-51CFC4F04D51}">
  <ds:schemaRefs>
    <ds:schemaRef ds:uri="http://schemas.microsoft.com/sharepoint/v3/contenttype/forms"/>
  </ds:schemaRefs>
</ds:datastoreItem>
</file>

<file path=customXml/itemProps3.xml><?xml version="1.0" encoding="utf-8"?>
<ds:datastoreItem xmlns:ds="http://schemas.openxmlformats.org/officeDocument/2006/customXml" ds:itemID="{17D73CCF-778B-4047-827C-7B37CB3B6937}">
  <ds:schemaRefs>
    <ds:schemaRef ds:uri="http://schemas.microsoft.com/office/2006/metadata/properties"/>
    <ds:schemaRef ds:uri="http://schemas.microsoft.com/office/2006/documentManagement/types"/>
    <ds:schemaRef ds:uri="http://purl.org/dc/dcmitype/"/>
    <ds:schemaRef ds:uri="http://schemas.microsoft.com/office/infopath/2007/PartnerControls"/>
    <ds:schemaRef ds:uri="http://purl.org/dc/elements/1.1/"/>
    <ds:schemaRef ds:uri="ed9888db-c08f-4880-8c8f-9300fabbe8b3"/>
    <ds:schemaRef ds:uri="http://www.w3.org/XML/1998/namespace"/>
    <ds:schemaRef ds:uri="http://schemas.openxmlformats.org/package/2006/metadata/core-properties"/>
    <ds:schemaRef ds:uri="8a4229ad-0786-406f-81fa-cecfb81e43e6"/>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383</TotalTime>
  <Words>899</Words>
  <Application>Microsoft Office PowerPoint</Application>
  <PresentationFormat>A4 210 x 297 mm</PresentationFormat>
  <Paragraphs>80</Paragraphs>
  <Slides>2</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HG丸ｺﾞｼｯｸM-PRO</vt:lpstr>
      <vt:lpstr>Meiryo UI</vt:lpstr>
      <vt:lpstr>ＭＳ Ｐ明朝</vt:lpstr>
      <vt:lpstr>ＭＳ 明朝</vt:lpstr>
      <vt:lpstr>Arial</vt:lpstr>
      <vt:lpstr>Calibri</vt:lpstr>
      <vt:lpstr>Blank</vt:lpstr>
      <vt:lpstr>PowerPoint プレゼンテーション</vt:lpstr>
      <vt:lpstr>PowerPoint プレゼンテーション</vt:lpstr>
    </vt:vector>
  </TitlesOfParts>
  <Company>農林水産省</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農林水産省</dc:creator>
  <cp:lastModifiedBy>鈴木 康真(SUZUKI Yasumasa)</cp:lastModifiedBy>
  <cp:revision>5</cp:revision>
  <cp:lastPrinted>2025-12-19T08:30:59Z</cp:lastPrinted>
  <dcterms:created xsi:type="dcterms:W3CDTF">2012-04-13T07:56:37Z</dcterms:created>
  <dcterms:modified xsi:type="dcterms:W3CDTF">2025-12-23T10:48:57Z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ediaServiceImageTags">
    <vt:lpwstr/>
  </property>
  <property fmtid="{D5CDD505-2E9C-101B-9397-08002B2CF9AE}" pid="3" name="ContentTypeId">
    <vt:lpwstr>0x010100A29041FAEF03FC4C8C2F555282707911</vt:lpwstr>
  </property>
</Properties>
</file>